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56" r:id="rId2"/>
    <p:sldId id="282" r:id="rId3"/>
    <p:sldId id="283" r:id="rId4"/>
    <p:sldId id="284" r:id="rId5"/>
    <p:sldId id="258" r:id="rId6"/>
    <p:sldId id="262" r:id="rId7"/>
    <p:sldId id="261" r:id="rId8"/>
    <p:sldId id="277" r:id="rId9"/>
    <p:sldId id="265" r:id="rId10"/>
    <p:sldId id="268" r:id="rId11"/>
    <p:sldId id="279" r:id="rId12"/>
    <p:sldId id="270" r:id="rId13"/>
    <p:sldId id="280" r:id="rId14"/>
    <p:sldId id="271" r:id="rId15"/>
    <p:sldId id="274" r:id="rId16"/>
  </p:sldIdLst>
  <p:sldSz cx="9144000" cy="6858000" type="screen4x3"/>
  <p:notesSz cx="6888163" cy="100203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36" autoAdjust="0"/>
  </p:normalViewPr>
  <p:slideViewPr>
    <p:cSldViewPr>
      <p:cViewPr varScale="1">
        <p:scale>
          <a:sx n="66" d="100"/>
          <a:sy n="66"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F47A625-6A58-4341-9CBE-DDF72B38ACEE}" type="datetimeFigureOut">
              <a:rPr lang="ru-RU" smtClean="0"/>
              <a:pPr/>
              <a:t>19.02.2025</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04356D1-4B71-474D-9377-3E257E094F16}" type="slidenum">
              <a:rPr lang="ru-RU" smtClean="0"/>
              <a:pPr/>
              <a:t>‹#›</a:t>
            </a:fld>
            <a:endParaRPr lang="ru-RU"/>
          </a:p>
        </p:txBody>
      </p:sp>
    </p:spTree>
    <p:extLst>
      <p:ext uri="{BB962C8B-B14F-4D97-AF65-F5344CB8AC3E}">
        <p14:creationId xmlns:p14="http://schemas.microsoft.com/office/powerpoint/2010/main" val="422272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4356D1-4B71-474D-9377-3E257E094F16}" type="slidenum">
              <a:rPr lang="ru-RU" smtClean="0"/>
              <a:pPr/>
              <a:t>9</a:t>
            </a:fld>
            <a:endParaRPr lang="ru-RU"/>
          </a:p>
        </p:txBody>
      </p:sp>
    </p:spTree>
    <p:extLst>
      <p:ext uri="{BB962C8B-B14F-4D97-AF65-F5344CB8AC3E}">
        <p14:creationId xmlns:p14="http://schemas.microsoft.com/office/powerpoint/2010/main" val="48754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4356D1-4B71-474D-9377-3E257E094F16}" type="slidenum">
              <a:rPr lang="ru-RU" smtClean="0"/>
              <a:pPr/>
              <a:t>10</a:t>
            </a:fld>
            <a:endParaRPr lang="ru-RU"/>
          </a:p>
        </p:txBody>
      </p:sp>
    </p:spTree>
    <p:extLst>
      <p:ext uri="{BB962C8B-B14F-4D97-AF65-F5344CB8AC3E}">
        <p14:creationId xmlns:p14="http://schemas.microsoft.com/office/powerpoint/2010/main" val="147488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4356D1-4B71-474D-9377-3E257E094F16}" type="slidenum">
              <a:rPr lang="ru-RU" smtClean="0"/>
              <a:pPr/>
              <a:t>14</a:t>
            </a:fld>
            <a:endParaRPr lang="ru-RU"/>
          </a:p>
        </p:txBody>
      </p:sp>
    </p:spTree>
    <p:extLst>
      <p:ext uri="{BB962C8B-B14F-4D97-AF65-F5344CB8AC3E}">
        <p14:creationId xmlns:p14="http://schemas.microsoft.com/office/powerpoint/2010/main" val="397266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AF463A-BC7C-46EE-9F1E-7F377CCA4891}"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AF463A-BC7C-46EE-9F1E-7F377CCA4891}" type="datetimeFigureOut">
              <a:rPr lang="en-US" smtClean="0"/>
              <a:pPr/>
              <a:t>2/19/2025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83448D-3A78-4528-A469-B745A65DA48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2130425"/>
            <a:ext cx="7772400" cy="1470025"/>
          </a:xfrm>
        </p:spPr>
        <p:txBody>
          <a:bodyPr/>
          <a:lstStyle/>
          <a:p>
            <a:r>
              <a:rPr lang="ru-RU" dirty="0"/>
              <a:t>г</a:t>
            </a:r>
          </a:p>
        </p:txBody>
      </p:sp>
      <p:sp>
        <p:nvSpPr>
          <p:cNvPr id="4" name="Блок-схема: перфолента 3"/>
          <p:cNvSpPr/>
          <p:nvPr/>
        </p:nvSpPr>
        <p:spPr>
          <a:xfrm>
            <a:off x="1524480" y="908720"/>
            <a:ext cx="6647920" cy="3096344"/>
          </a:xfrm>
          <a:prstGeom prst="flowChartPunchedTape">
            <a:avLst/>
          </a:prstGeom>
          <a:ln>
            <a:solidFill>
              <a:schemeClr val="accent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2">
                  <a:lumMod val="25000"/>
                </a:schemeClr>
              </a:solidFill>
            </a:endParaRPr>
          </a:p>
          <a:p>
            <a:pPr algn="ctr"/>
            <a:r>
              <a:rPr lang="ru-RU" b="1" dirty="0">
                <a:solidFill>
                  <a:schemeClr val="tx1"/>
                </a:solidFill>
                <a:latin typeface="Times New Roman" pitchFamily="18" charset="0"/>
                <a:cs typeface="Times New Roman" pitchFamily="18" charset="0"/>
              </a:rPr>
              <a:t>МДТО </a:t>
            </a:r>
            <a:r>
              <a:rPr lang="ru-RU" b="1" dirty="0" err="1">
                <a:solidFill>
                  <a:schemeClr val="tx1"/>
                </a:solidFill>
                <a:latin typeface="Times New Roman" pitchFamily="18" charset="0"/>
                <a:cs typeface="Times New Roman" pitchFamily="18" charset="0"/>
              </a:rPr>
              <a:t>үлгілік</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оқу</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бағдарламасына</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сәйкес</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баланың</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өмірін</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қорғауды</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және</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денсаулығын</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нығайтуды</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қамтамасыз</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ететін</a:t>
            </a:r>
            <a:r>
              <a:rPr lang="ru-RU" b="1" dirty="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дамытушы</a:t>
            </a:r>
            <a:r>
              <a:rPr lang="ru-RU" b="1" dirty="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заттық</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кеңістік</a:t>
            </a:r>
            <a:r>
              <a:rPr lang="ru-RU" b="1" dirty="0" smtClean="0">
                <a:solidFill>
                  <a:schemeClr val="tx1"/>
                </a:solidFill>
                <a:latin typeface="Times New Roman" pitchFamily="18" charset="0"/>
                <a:cs typeface="Times New Roman" pitchFamily="18" charset="0"/>
              </a:rPr>
              <a:t> орта </a:t>
            </a:r>
            <a:r>
              <a:rPr lang="ru-RU" b="1" dirty="0" err="1">
                <a:solidFill>
                  <a:schemeClr val="tx1"/>
                </a:solidFill>
                <a:latin typeface="Times New Roman" pitchFamily="18" charset="0"/>
                <a:cs typeface="Times New Roman" pitchFamily="18" charset="0"/>
              </a:rPr>
              <a:t>құру</a:t>
            </a:r>
            <a:r>
              <a:rPr lang="ru-RU" b="1" dirty="0">
                <a:solidFill>
                  <a:schemeClr val="tx1"/>
                </a:solidFill>
                <a:latin typeface="Times New Roman" pitchFamily="18" charset="0"/>
                <a:cs typeface="Times New Roman" pitchFamily="18" charset="0"/>
              </a:rPr>
              <a:t>.</a:t>
            </a:r>
          </a:p>
          <a:p>
            <a:pPr algn="ctr"/>
            <a:endParaRPr lang="kk-KZ" sz="1400" dirty="0" smtClean="0">
              <a:solidFill>
                <a:schemeClr val="tx2">
                  <a:lumMod val="25000"/>
                </a:schemeClr>
              </a:solidFill>
              <a:latin typeface="Times New Roman" pitchFamily="18" charset="0"/>
              <a:cs typeface="Times New Roman" pitchFamily="18" charset="0"/>
            </a:endParaRPr>
          </a:p>
          <a:p>
            <a:pPr algn="ctr"/>
            <a:endParaRPr lang="ru-RU" sz="1400" dirty="0" smtClean="0">
              <a:solidFill>
                <a:schemeClr val="tx2">
                  <a:lumMod val="25000"/>
                </a:schemeClr>
              </a:solidFill>
              <a:latin typeface="Times New Roman" pitchFamily="18" charset="0"/>
              <a:cs typeface="Times New Roman" pitchFamily="18" charset="0"/>
            </a:endParaRPr>
          </a:p>
          <a:p>
            <a:pPr algn="ctr"/>
            <a:r>
              <a:rPr lang="kk-KZ" sz="1400" b="1" dirty="0" smtClean="0">
                <a:solidFill>
                  <a:schemeClr val="tx2">
                    <a:lumMod val="25000"/>
                  </a:schemeClr>
                </a:solidFill>
                <a:latin typeface="Times New Roman" pitchFamily="18" charset="0"/>
                <a:cs typeface="Times New Roman" pitchFamily="18" charset="0"/>
              </a:rPr>
              <a:t>Меңгеруші: А.Д.Сеитжан  </a:t>
            </a:r>
            <a:endParaRPr lang="ru-RU" b="1" dirty="0"/>
          </a:p>
        </p:txBody>
      </p:sp>
      <p:sp>
        <p:nvSpPr>
          <p:cNvPr id="5" name="TextBox 4"/>
          <p:cNvSpPr txBox="1"/>
          <p:nvPr/>
        </p:nvSpPr>
        <p:spPr>
          <a:xfrm>
            <a:off x="171421" y="381000"/>
            <a:ext cx="8991600" cy="461665"/>
          </a:xfrm>
          <a:prstGeom prst="rect">
            <a:avLst/>
          </a:prstGeom>
          <a:noFill/>
        </p:spPr>
        <p:txBody>
          <a:bodyPr wrap="square" rtlCol="0">
            <a:spAutoFit/>
          </a:bodyPr>
          <a:lstStyle/>
          <a:p>
            <a:pPr algn="ctr"/>
            <a:r>
              <a:rPr lang="kk-KZ" sz="2400" dirty="0" smtClean="0">
                <a:latin typeface="Times New Roman" pitchFamily="18" charset="0"/>
                <a:cs typeface="Times New Roman" pitchFamily="18" charset="0"/>
              </a:rPr>
              <a:t>«</a:t>
            </a:r>
            <a:r>
              <a:rPr lang="kk-KZ" sz="2400" b="1" i="1" dirty="0" smtClean="0">
                <a:latin typeface="Times New Roman" pitchFamily="18" charset="0"/>
                <a:cs typeface="Times New Roman" pitchFamily="18" charset="0"/>
              </a:rPr>
              <a:t>Малика 2013» бөбекжай бақшасы</a:t>
            </a:r>
            <a:endParaRPr lang="ru-RU" sz="2400" b="1" i="1" dirty="0">
              <a:latin typeface="Times New Roman" pitchFamily="18" charset="0"/>
              <a:cs typeface="Times New Roman" pitchFamily="18" charset="0"/>
            </a:endParaRPr>
          </a:p>
        </p:txBody>
      </p:sp>
      <p:sp>
        <p:nvSpPr>
          <p:cNvPr id="6" name="TextBox 5"/>
          <p:cNvSpPr txBox="1"/>
          <p:nvPr/>
        </p:nvSpPr>
        <p:spPr>
          <a:xfrm>
            <a:off x="441656" y="4005064"/>
            <a:ext cx="8382000" cy="2062103"/>
          </a:xfrm>
          <a:prstGeom prst="rect">
            <a:avLst/>
          </a:prstGeom>
          <a:noFill/>
        </p:spPr>
        <p:txBody>
          <a:bodyPr wrap="square" rtlCol="0">
            <a:spAutoFit/>
          </a:bodyPr>
          <a:lstStyle/>
          <a:p>
            <a:pPr algn="just"/>
            <a:r>
              <a:rPr lang="ru-RU" sz="1600" dirty="0" err="1" smtClean="0">
                <a:latin typeface="Times New Roman" pitchFamily="18" charset="0"/>
                <a:cs typeface="Times New Roman" pitchFamily="18" charset="0"/>
              </a:rPr>
              <a:t>Дамытушы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заттық-кеңістік</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орта-</a:t>
            </a:r>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баланың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психикалық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әл-ауқатының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қауіпсіздігіне</a:t>
            </a:r>
            <a:r>
              <a:rPr lang="ru-RU" sz="1600" dirty="0">
                <a:latin typeface="Times New Roman" pitchFamily="18" charset="0"/>
                <a:cs typeface="Times New Roman" pitchFamily="18" charset="0"/>
              </a:rPr>
              <a:t>, оны </a:t>
            </a:r>
            <a:r>
              <a:rPr lang="ru-RU" sz="1600" dirty="0" err="1">
                <a:latin typeface="Times New Roman" pitchFamily="18" charset="0"/>
                <a:cs typeface="Times New Roman" pitchFamily="18" charset="0"/>
              </a:rPr>
              <a:t>дамыту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мақсаттарына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сәйкес</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кеңестікті</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ұйымдастыру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баланың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бетінше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үйрену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қабілетін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дамытуға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ықпал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жабдықтарды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пайдалану</a:t>
            </a: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r>
              <a:rPr lang="ru-RU" sz="1600" dirty="0" err="1">
                <a:latin typeface="Times New Roman" pitchFamily="18" charset="0"/>
                <a:cs typeface="Times New Roman" pitchFamily="18" charset="0"/>
              </a:rPr>
              <a:t>Дамытушы</a:t>
            </a:r>
            <a:r>
              <a:rPr lang="ru-RU" sz="1600" dirty="0">
                <a:latin typeface="Times New Roman" pitchFamily="18" charset="0"/>
                <a:cs typeface="Times New Roman" pitchFamily="18" charset="0"/>
              </a:rPr>
              <a:t> орта </a:t>
            </a:r>
            <a:r>
              <a:rPr lang="ru-RU" sz="1600" dirty="0" err="1">
                <a:latin typeface="Times New Roman" pitchFamily="18" charset="0"/>
                <a:cs typeface="Times New Roman" pitchFamily="18" charset="0"/>
              </a:rPr>
              <a:t>балаға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қабілеттерін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пайдалануға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қызығушылықтары</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мүмкіндіктеріне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сүйене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отырып,өзін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қызықтыратын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ойын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материалдарымен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ойнауға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мүмкіндік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Балалар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әрекетін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осындай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тәсілмен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ұйымдастыру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бағытталған</a:t>
            </a:r>
            <a:r>
              <a:rPr lang="ru-RU" sz="1600" dirty="0">
                <a:latin typeface="Times New Roman" pitchFamily="18" charset="0"/>
                <a:cs typeface="Times New Roman" pitchFamily="18" charset="0"/>
              </a:rPr>
              <a:t> даму </a:t>
            </a:r>
            <a:r>
              <a:rPr lang="ru-RU" sz="1600" dirty="0" err="1">
                <a:latin typeface="Times New Roman" pitchFamily="18" charset="0"/>
                <a:cs typeface="Times New Roman" pitchFamily="18" charset="0"/>
              </a:rPr>
              <a:t>механизмін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құрайды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Дамытушы</a:t>
            </a:r>
            <a:r>
              <a:rPr lang="ru-RU" sz="1600" dirty="0">
                <a:latin typeface="Times New Roman" pitchFamily="18" charset="0"/>
                <a:cs typeface="Times New Roman" pitchFamily="18" charset="0"/>
              </a:rPr>
              <a:t> орта </a:t>
            </a:r>
            <a:r>
              <a:rPr lang="ru-RU" sz="1600" dirty="0" err="1">
                <a:latin typeface="Times New Roman" pitchFamily="18" charset="0"/>
                <a:cs typeface="Times New Roman" pitchFamily="18" charset="0"/>
              </a:rPr>
              <a:t>баланы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әрекетке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ынталандырады</a:t>
            </a:r>
            <a:r>
              <a:rPr lang="ru-RU" sz="1600" dirty="0">
                <a:latin typeface="Times New Roman" pitchFamily="18" charset="0"/>
                <a:cs typeface="Times New Roman" pitchFamily="18" charset="0"/>
              </a:rPr>
              <a:t>, оны </a:t>
            </a:r>
            <a:r>
              <a:rPr lang="ru-RU" sz="1600" dirty="0" err="1">
                <a:latin typeface="Times New Roman" pitchFamily="18" charset="0"/>
                <a:cs typeface="Times New Roman" pitchFamily="18" charset="0"/>
              </a:rPr>
              <a:t>тұлға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ретінде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дамытады</a:t>
            </a:r>
            <a:r>
              <a:rPr lang="ru-RU" sz="1600" b="1"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қабілеттерінің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ерте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көрінуіне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ықпал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етеді</a:t>
            </a:r>
            <a:r>
              <a:rPr lang="ru-RU" sz="16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14282" y="142851"/>
            <a:ext cx="4071966" cy="1713437"/>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25000"/>
                </a:schemeClr>
              </a:solidFill>
            </a:endParaRPr>
          </a:p>
          <a:p>
            <a:pPr algn="ctr"/>
            <a:r>
              <a:rPr lang="ru-RU" b="1" dirty="0" smtClean="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Кішкентай</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кітап</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сүйгіштер</a:t>
            </a:r>
            <a:r>
              <a:rPr lang="ru-RU" b="1" dirty="0">
                <a:solidFill>
                  <a:schemeClr val="tx2">
                    <a:lumMod val="25000"/>
                  </a:schemeClr>
                </a:solidFill>
                <a:latin typeface="Times New Roman" pitchFamily="18" charset="0"/>
                <a:cs typeface="Times New Roman" pitchFamily="18" charset="0"/>
              </a:rPr>
              <a:t>»</a:t>
            </a:r>
          </a:p>
        </p:txBody>
      </p:sp>
      <p:sp>
        <p:nvSpPr>
          <p:cNvPr id="8" name="TextBox 7"/>
          <p:cNvSpPr txBox="1"/>
          <p:nvPr/>
        </p:nvSpPr>
        <p:spPr>
          <a:xfrm>
            <a:off x="395536" y="1856290"/>
            <a:ext cx="3384376" cy="1754326"/>
          </a:xfrm>
          <a:prstGeom prst="rect">
            <a:avLst/>
          </a:prstGeom>
          <a:noFill/>
        </p:spPr>
        <p:txBody>
          <a:bodyPr wrap="square" rtlCol="0">
            <a:spAutoFit/>
          </a:bodyPr>
          <a:lstStyle/>
          <a:p>
            <a:pPr lvl="0"/>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мақсаты-танымдық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көркем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әдебиетті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үйлесімді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сөйлеуін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дамыту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көркем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шығармаларды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тыңдау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қайталау</a:t>
            </a:r>
            <a:r>
              <a:rPr lang="ru-RU" dirty="0">
                <a:latin typeface="Times New Roman" pitchFamily="18" charset="0"/>
                <a:cs typeface="Times New Roman" pitchFamily="18" charset="0"/>
              </a:rPr>
              <a:t>.</a:t>
            </a:r>
          </a:p>
        </p:txBody>
      </p:sp>
      <p:sp>
        <p:nvSpPr>
          <p:cNvPr id="9" name="TextBox 8"/>
          <p:cNvSpPr txBox="1"/>
          <p:nvPr/>
        </p:nvSpPr>
        <p:spPr>
          <a:xfrm>
            <a:off x="6369000" y="3821957"/>
            <a:ext cx="2664296" cy="2554545"/>
          </a:xfrm>
          <a:prstGeom prst="rect">
            <a:avLst/>
          </a:prstGeom>
          <a:noFill/>
        </p:spPr>
        <p:txBody>
          <a:bodyPr wrap="square" rtlCol="0">
            <a:spAutoFit/>
          </a:bodyPr>
          <a:lstStyle/>
          <a:p>
            <a:r>
              <a:rPr lang="ru-RU" sz="1600" dirty="0" err="1">
                <a:latin typeface="Times New Roman" pitchFamily="18" charset="0"/>
                <a:cs typeface="Times New Roman" pitchFamily="18" charset="0"/>
              </a:rPr>
              <a:t>Үстел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театрлары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еркін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жетімді.ертегілер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кітаптары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көркем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әдебиет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энциклопедиялар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жасалған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кітаптар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өтпелі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тақырыптар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бойынша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коллаждар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альбомдары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кітаптардың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тақырыптық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көрмелері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ресімделеді</a:t>
            </a:r>
            <a:r>
              <a:rPr lang="ru-RU" sz="1600" dirty="0">
                <a:latin typeface="Times New Roman" pitchFamily="18" charset="0"/>
                <a:cs typeface="Times New Roman" pitchFamily="18" charset="0"/>
              </a:rPr>
              <a:t>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252" y="383948"/>
            <a:ext cx="3906931" cy="30450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82" y="3874419"/>
            <a:ext cx="2917558" cy="2703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3769495"/>
            <a:ext cx="2664296"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8252" y="383948"/>
            <a:ext cx="4108936"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304800" y="152400"/>
            <a:ext cx="2683024" cy="900336"/>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73E87">
                    <a:lumMod val="25000"/>
                  </a:srgbClr>
                </a:solidFill>
                <a:latin typeface="Times New Roman" pitchFamily="18" charset="0"/>
                <a:cs typeface="Times New Roman" pitchFamily="18" charset="0"/>
              </a:rPr>
              <a:t> </a:t>
            </a:r>
            <a:r>
              <a:rPr lang="ru-RU" b="1" dirty="0" smtClean="0">
                <a:solidFill>
                  <a:srgbClr val="073E87">
                    <a:lumMod val="25000"/>
                  </a:srgbClr>
                </a:solidFill>
                <a:latin typeface="Times New Roman" pitchFamily="18" charset="0"/>
                <a:cs typeface="Times New Roman" pitchFamily="18" charset="0"/>
              </a:rPr>
              <a:t>«</a:t>
            </a:r>
            <a:r>
              <a:rPr lang="ru-RU" b="1" dirty="0" err="1" smtClean="0">
                <a:solidFill>
                  <a:srgbClr val="073E87">
                    <a:lumMod val="25000"/>
                  </a:srgbClr>
                </a:solidFill>
                <a:latin typeface="Times New Roman" pitchFamily="18" charset="0"/>
                <a:cs typeface="Times New Roman" pitchFamily="18" charset="0"/>
              </a:rPr>
              <a:t>Ұлттық</a:t>
            </a:r>
            <a:r>
              <a:rPr lang="ru-RU" b="1" dirty="0" smtClean="0">
                <a:solidFill>
                  <a:srgbClr val="073E87">
                    <a:lumMod val="25000"/>
                  </a:srgbClr>
                </a:solidFill>
                <a:latin typeface="Times New Roman" pitchFamily="18" charset="0"/>
                <a:cs typeface="Times New Roman" pitchFamily="18" charset="0"/>
              </a:rPr>
              <a:t> </a:t>
            </a:r>
            <a:r>
              <a:rPr lang="ru-RU" b="1" dirty="0" err="1" smtClean="0">
                <a:solidFill>
                  <a:srgbClr val="073E87">
                    <a:lumMod val="25000"/>
                  </a:srgbClr>
                </a:solidFill>
                <a:latin typeface="Times New Roman" pitchFamily="18" charset="0"/>
                <a:cs typeface="Times New Roman" pitchFamily="18" charset="0"/>
              </a:rPr>
              <a:t>орталық</a:t>
            </a:r>
            <a:r>
              <a:rPr lang="ru-RU" b="1" dirty="0" smtClean="0">
                <a:solidFill>
                  <a:srgbClr val="073E87">
                    <a:lumMod val="25000"/>
                  </a:srgbClr>
                </a:solidFill>
                <a:latin typeface="Times New Roman" pitchFamily="18" charset="0"/>
                <a:cs typeface="Times New Roman" pitchFamily="18" charset="0"/>
              </a:rPr>
              <a:t>»</a:t>
            </a:r>
            <a:endParaRPr lang="ru-RU" b="1" dirty="0">
              <a:solidFill>
                <a:srgbClr val="073E87">
                  <a:lumMod val="25000"/>
                </a:srgbClr>
              </a:solidFill>
              <a:latin typeface="Times New Roman" pitchFamily="18" charset="0"/>
              <a:cs typeface="Times New Roman" pitchFamily="18" charset="0"/>
            </a:endParaRPr>
          </a:p>
        </p:txBody>
      </p:sp>
      <p:sp>
        <p:nvSpPr>
          <p:cNvPr id="5" name="TextBox 4"/>
          <p:cNvSpPr txBox="1"/>
          <p:nvPr/>
        </p:nvSpPr>
        <p:spPr>
          <a:xfrm>
            <a:off x="3491880" y="4293096"/>
            <a:ext cx="5400600" cy="2246769"/>
          </a:xfrm>
          <a:prstGeom prst="rect">
            <a:avLst/>
          </a:prstGeom>
          <a:noFill/>
        </p:spPr>
        <p:txBody>
          <a:bodyPr wrap="square" rtlCol="0">
            <a:spAutoFit/>
          </a:bodyPr>
          <a:lstStyle/>
          <a:p>
            <a:r>
              <a:rPr lang="ru-RU" sz="1400" dirty="0" err="1">
                <a:latin typeface="Times New Roman" pitchFamily="18" charset="0"/>
                <a:cs typeface="Times New Roman" pitchFamily="18" charset="0"/>
              </a:rPr>
              <a:t>Бөбекжай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балаларда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азаматтық</a:t>
            </a:r>
            <a:r>
              <a:rPr lang="ru-RU" sz="1400" dirty="0">
                <a:latin typeface="Times New Roman" pitchFamily="18" charset="0"/>
                <a:cs typeface="Times New Roman" pitchFamily="18" charset="0"/>
              </a:rPr>
              <a:t> пен </a:t>
            </a:r>
            <a:r>
              <a:rPr lang="ru-RU" sz="1400" dirty="0" err="1">
                <a:latin typeface="Times New Roman" pitchFamily="18" charset="0"/>
                <a:cs typeface="Times New Roman" pitchFamily="18" charset="0"/>
              </a:rPr>
              <a:t>патриотизмді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тәрбиелеу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мекен-жайымен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үйден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балабақшаға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дейінгі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бағытпен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қаламен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елмен</a:t>
            </a:r>
            <a:r>
              <a:rPr lang="ru-RU" sz="1400" dirty="0">
                <a:latin typeface="Times New Roman" pitchFamily="18" charset="0"/>
                <a:cs typeface="Times New Roman" pitchFamily="18" charset="0"/>
              </a:rPr>
              <a:t> , </a:t>
            </a:r>
            <a:r>
              <a:rPr lang="ru-RU" sz="1400" dirty="0" err="1">
                <a:latin typeface="Times New Roman" pitchFamily="18" charset="0"/>
                <a:cs typeface="Times New Roman" pitchFamily="18" charset="0"/>
              </a:rPr>
              <a:t>оның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тарихымен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рәміздерімен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танысу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арқылы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Отан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туралы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идеяны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қалыптастыру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арқылы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жалғасады.Мультимедиялық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қондырғыны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тікелей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білім</a:t>
            </a:r>
            <a:r>
              <a:rPr lang="ru-RU" sz="1400" dirty="0">
                <a:latin typeface="Times New Roman" pitchFamily="18" charset="0"/>
                <a:cs typeface="Times New Roman" pitchFamily="18" charset="0"/>
              </a:rPr>
              <a:t> беру </a:t>
            </a:r>
            <a:r>
              <a:rPr lang="ru-RU" sz="1400" dirty="0" err="1">
                <a:latin typeface="Times New Roman" pitchFamily="18" charset="0"/>
                <a:cs typeface="Times New Roman" pitchFamily="18" charset="0"/>
              </a:rPr>
              <a:t>қызметінде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пайдалану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кез-келген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бағытта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модельдермен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бейнематериалдармен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слайдтармен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схемалармен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ұйымдастыруға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мүмкіндік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береді</a:t>
            </a:r>
            <a:r>
              <a:rPr lang="ru-RU" sz="1400" dirty="0">
                <a:latin typeface="Times New Roman" pitchFamily="18" charset="0"/>
                <a:cs typeface="Times New Roman" pitchFamily="18" charset="0"/>
              </a:rPr>
              <a:t>, Даму </a:t>
            </a:r>
            <a:r>
              <a:rPr lang="ru-RU" sz="1400" dirty="0" err="1">
                <a:latin typeface="Times New Roman" pitchFamily="18" charset="0"/>
                <a:cs typeface="Times New Roman" pitchFamily="18" charset="0"/>
              </a:rPr>
              <a:t>ойындарын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ұйымдастыруда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негіз</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жобалық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қызметті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жүзеге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асыруға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көмектеседі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Бұл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орталық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таным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сөйлеуді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дамыту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кішкентай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кітапқұмарлар"орталығымен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біріктіріледі</a:t>
            </a:r>
            <a:r>
              <a:rPr lang="ru-RU" sz="1400" dirty="0">
                <a:latin typeface="Times New Roman" pitchFamily="18" charset="0"/>
                <a:cs typeface="Times New Roman" pitchFamily="18" charset="0"/>
              </a:rPr>
              <a:t>.</a:t>
            </a:r>
          </a:p>
        </p:txBody>
      </p:sp>
      <p:pic>
        <p:nvPicPr>
          <p:cNvPr id="12" name="Picture 2" descr="C:\Users\Админ\Documents\Bluetooth Folder\20200226_11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753" y="449784"/>
            <a:ext cx="2609290" cy="19434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180" y="476672"/>
            <a:ext cx="2594424" cy="19434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21" y="4609878"/>
            <a:ext cx="2647103" cy="1884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95" y="1448420"/>
            <a:ext cx="2504545" cy="2765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536" y="2640254"/>
            <a:ext cx="2609291" cy="1573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6846" y="2640254"/>
            <a:ext cx="2609291" cy="1608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6043" y="2499071"/>
            <a:ext cx="2820157" cy="17498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5856" y="449784"/>
            <a:ext cx="2646624" cy="19434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1535" y="2640253"/>
            <a:ext cx="2644508" cy="16528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19916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85720" y="285728"/>
            <a:ext cx="2928958" cy="1581994"/>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Мазмұнды-рөлді</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ойындар</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орталығы</a:t>
            </a:r>
            <a:endParaRPr lang="ru-RU" b="1" dirty="0">
              <a:solidFill>
                <a:schemeClr val="tx2">
                  <a:lumMod val="25000"/>
                </a:schemeClr>
              </a:solidFill>
              <a:latin typeface="Times New Roman" pitchFamily="18" charset="0"/>
              <a:cs typeface="Times New Roman" pitchFamily="18" charset="0"/>
            </a:endParaRPr>
          </a:p>
        </p:txBody>
      </p:sp>
      <p:sp>
        <p:nvSpPr>
          <p:cNvPr id="7" name="Прямоугольник 6"/>
          <p:cNvSpPr/>
          <p:nvPr/>
        </p:nvSpPr>
        <p:spPr>
          <a:xfrm>
            <a:off x="2843808" y="2333198"/>
            <a:ext cx="5976664" cy="1815882"/>
          </a:xfrm>
          <a:prstGeom prst="rect">
            <a:avLst/>
          </a:prstGeom>
        </p:spPr>
        <p:txBody>
          <a:bodyPr wrap="square">
            <a:spAutoFit/>
          </a:bodyPr>
          <a:lstStyle/>
          <a:p>
            <a:r>
              <a:rPr lang="ru-RU" sz="1400" dirty="0" err="1">
                <a:latin typeface="Times New Roman" pitchFamily="18" charset="0"/>
                <a:cs typeface="Times New Roman" pitchFamily="18" charset="0"/>
              </a:rPr>
              <a:t>Ойын-мектеп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жасына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дейінгі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жетекші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қызметі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Мазмұнды-рөлдік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ойындар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балалардың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қоршаған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әлем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адамдардың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қарым-қатынасы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кәсіби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міндеттері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туралы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идеяларын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көрсетеді</a:t>
            </a:r>
            <a:r>
              <a:rPr lang="ru-RU" sz="1400" dirty="0">
                <a:latin typeface="Times New Roman" pitchFamily="18" charset="0"/>
                <a:cs typeface="Times New Roman" pitchFamily="18" charset="0"/>
              </a:rPr>
              <a:t>. Бала </a:t>
            </a:r>
            <a:r>
              <a:rPr lang="ru-RU" sz="1400" dirty="0" err="1">
                <a:latin typeface="Times New Roman" pitchFamily="18" charset="0"/>
                <a:cs typeface="Times New Roman" pitchFamily="18" charset="0"/>
              </a:rPr>
              <a:t>күнделікті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өмірден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алынады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қызықты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рөлге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тырысады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ойлап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тапқан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жағдайда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әрекет</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үшін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жад</a:t>
            </a:r>
            <a:r>
              <a:rPr lang="ru-RU" sz="1400" dirty="0">
                <a:latin typeface="Times New Roman" pitchFamily="18" charset="0"/>
                <a:cs typeface="Times New Roman" pitchFamily="18" charset="0"/>
              </a:rPr>
              <a:t> пен </a:t>
            </a:r>
            <a:r>
              <a:rPr lang="ru-RU" sz="1400" dirty="0" err="1">
                <a:latin typeface="Times New Roman" pitchFamily="18" charset="0"/>
                <a:cs typeface="Times New Roman" pitchFamily="18" charset="0"/>
              </a:rPr>
              <a:t>қиялдың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суреттерін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қолданады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Мазмұнды-рөлдік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көңілін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көтеріп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қоймайды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балабақшадағы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оқу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процесінің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элементі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табылады.Мазмұнды-рөлдік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ойындарға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керекті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құралдар,альбомдар</a:t>
            </a:r>
            <a:r>
              <a:rPr lang="ru-RU" sz="1400" dirty="0">
                <a:latin typeface="Times New Roman" pitchFamily="18" charset="0"/>
                <a:cs typeface="Times New Roman" pitchFamily="18" charset="0"/>
              </a:rPr>
              <a:t> осы </a:t>
            </a:r>
            <a:r>
              <a:rPr lang="ru-RU" sz="1400" dirty="0" err="1">
                <a:latin typeface="Times New Roman" pitchFamily="18" charset="0"/>
                <a:cs typeface="Times New Roman" pitchFamily="18" charset="0"/>
              </a:rPr>
              <a:t>бұрышта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қамтылған</a:t>
            </a:r>
            <a:r>
              <a:rPr lang="ru-RU" sz="1400" dirty="0">
                <a:latin typeface="Times New Roman" pitchFamily="18" charset="0"/>
                <a:cs typeface="Times New Roman" pitchFamily="18" charset="0"/>
              </a:rPr>
              <a:t>.</a:t>
            </a:r>
          </a:p>
        </p:txBody>
      </p:sp>
      <p:pic>
        <p:nvPicPr>
          <p:cNvPr id="8" name="Рисунок 7" descr="C:\Documents and Settings\User\Рабочий стол\Новая папка (6)\Динусик_солнышко8219.jpg"/>
          <p:cNvPicPr/>
          <p:nvPr/>
        </p:nvPicPr>
        <p:blipFill>
          <a:blip r:embed="rId2" cstate="print">
            <a:lum bright="10000" contrast="40000"/>
            <a:extLst>
              <a:ext uri="{28A0092B-C50C-407E-A947-70E740481C1C}">
                <a14:useLocalDpi xmlns:a14="http://schemas.microsoft.com/office/drawing/2010/main" val="0"/>
              </a:ext>
            </a:extLst>
          </a:blip>
          <a:srcRect/>
          <a:stretch>
            <a:fillRect/>
          </a:stretch>
        </p:blipFill>
        <p:spPr bwMode="auto">
          <a:xfrm>
            <a:off x="6480212" y="476672"/>
            <a:ext cx="2193170" cy="16661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descr="F:\ \DCIM\100MEDIA\SUNP0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232" y="476672"/>
            <a:ext cx="2587144" cy="1728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5" name="Picture 3" descr="C:\Users\Admin\Desktop\балауса\12dba4f5-bfd1-4d9f-a3f9-b54968fe66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4246761"/>
            <a:ext cx="2122432" cy="2360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Admin\Desktop\балауса\e3f0f01b-1511-4fca-8787-b754a8372dfe.jpр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445" y="4149079"/>
            <a:ext cx="2166937" cy="2458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37" y="4424203"/>
            <a:ext cx="3510675" cy="2229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20" y="2024412"/>
            <a:ext cx="2233544" cy="21832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85720" y="214290"/>
            <a:ext cx="3000396" cy="18573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73E87">
                  <a:lumMod val="25000"/>
                </a:srgbClr>
              </a:solidFill>
            </a:endParaRPr>
          </a:p>
          <a:p>
            <a:pPr algn="ctr"/>
            <a:r>
              <a:rPr lang="ru-RU" b="1" dirty="0">
                <a:solidFill>
                  <a:srgbClr val="073E87">
                    <a:lumMod val="25000"/>
                  </a:srgbClr>
                </a:solidFill>
                <a:latin typeface="Times New Roman" pitchFamily="18" charset="0"/>
                <a:cs typeface="Times New Roman" pitchFamily="18" charset="0"/>
              </a:rPr>
              <a:t>«ҚАУІПСІЗДІК» ОРТАЛЫҒЫ</a:t>
            </a:r>
          </a:p>
        </p:txBody>
      </p:sp>
      <p:sp>
        <p:nvSpPr>
          <p:cNvPr id="5" name="TextBox 4"/>
          <p:cNvSpPr txBox="1"/>
          <p:nvPr/>
        </p:nvSpPr>
        <p:spPr>
          <a:xfrm>
            <a:off x="285720" y="2348880"/>
            <a:ext cx="3000396" cy="2246769"/>
          </a:xfrm>
          <a:prstGeom prst="rect">
            <a:avLst/>
          </a:prstGeom>
          <a:noFill/>
        </p:spPr>
        <p:txBody>
          <a:bodyPr wrap="square" rtlCol="0">
            <a:spAutoFit/>
          </a:bodyPr>
          <a:lstStyle/>
          <a:p>
            <a:r>
              <a:rPr lang="ru-RU" sz="1400" dirty="0" err="1">
                <a:latin typeface="Times New Roman" pitchFamily="18" charset="0"/>
                <a:cs typeface="Times New Roman" pitchFamily="18" charset="0"/>
              </a:rPr>
              <a:t>Бұл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орталықтың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мақсаты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тіршілік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қауіпсіздігі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негіздерін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қалыптастыру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ережелерімен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белгілерімен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таныстыру.Балалар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үшін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жасалған</a:t>
            </a:r>
            <a:endParaRPr lang="ru-RU" sz="1400" dirty="0">
              <a:latin typeface="Times New Roman" pitchFamily="18" charset="0"/>
              <a:cs typeface="Times New Roman" pitchFamily="18" charset="0"/>
            </a:endParaRPr>
          </a:p>
          <a:p>
            <a:r>
              <a:rPr lang="ru-RU" sz="1400" dirty="0" err="1">
                <a:latin typeface="Times New Roman" pitchFamily="18" charset="0"/>
                <a:cs typeface="Times New Roman" pitchFamily="18" charset="0"/>
              </a:rPr>
              <a:t>Бағдаршам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Кілемше</a:t>
            </a:r>
            <a:r>
              <a:rPr lang="ru-RU" sz="1400" dirty="0">
                <a:latin typeface="Times New Roman" pitchFamily="18" charset="0"/>
                <a:cs typeface="Times New Roman" pitchFamily="18" charset="0"/>
              </a:rPr>
              <a:t> " </a:t>
            </a:r>
            <a:r>
              <a:rPr lang="ru-RU" sz="1400" dirty="0" err="1">
                <a:latin typeface="Times New Roman" pitchFamily="18" charset="0"/>
                <a:cs typeface="Times New Roman" pitchFamily="18" charset="0"/>
              </a:rPr>
              <a:t>жаяу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жүргіншілер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өткелі»Жол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жүрісі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қағидалары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парақтары</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балалардың</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коллаждары.Үстел-баспа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ойындары</a:t>
            </a:r>
            <a:r>
              <a:rPr lang="ru-RU" sz="1400" dirty="0">
                <a:solidFill>
                  <a:srgbClr val="0070C0"/>
                </a:solidFill>
                <a:latin typeface="Times New Roman" pitchFamily="18" charset="0"/>
                <a:cs typeface="Times New Roman" pitchFamily="18" charset="0"/>
              </a:rPr>
              <a:t>.</a:t>
            </a:r>
          </a:p>
        </p:txBody>
      </p:sp>
      <p:pic>
        <p:nvPicPr>
          <p:cNvPr id="8" name="Picture 5" descr="C:\Users\Sony\Desktop\фото сегодня\DSC08158 - копия.JPG"/>
          <p:cNvPicPr>
            <a:picLocks noChangeAspect="1" noChangeArrowheads="1"/>
          </p:cNvPicPr>
          <p:nvPr/>
        </p:nvPicPr>
        <p:blipFill>
          <a:blip r:embed="rId2" cstate="print"/>
          <a:srcRect/>
          <a:stretch>
            <a:fillRect/>
          </a:stretch>
        </p:blipFill>
        <p:spPr bwMode="auto">
          <a:xfrm>
            <a:off x="4157646" y="3206293"/>
            <a:ext cx="4014754" cy="1666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Users\Admin\Desktop\Фото Нурбобек\4ca69c7f-7e7a-43e6-8f46-388f1c0620f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448" y="476672"/>
            <a:ext cx="4519289" cy="2574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Admin\Desktop\Фото Нурбобек\555a6a5f-729d-4cc2-89b6-7b7a68bfe0d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920" y="5030763"/>
            <a:ext cx="3096344" cy="17152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20" y="4757229"/>
            <a:ext cx="3141393" cy="1988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91266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ерфолента 7"/>
          <p:cNvSpPr/>
          <p:nvPr/>
        </p:nvSpPr>
        <p:spPr>
          <a:xfrm>
            <a:off x="611560" y="404664"/>
            <a:ext cx="3312368" cy="1783217"/>
          </a:xfrm>
          <a:prstGeom prst="flowChartPunchedTap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Сауы</a:t>
            </a:r>
            <a:r>
              <a:rPr lang="kk-KZ" b="1" dirty="0">
                <a:solidFill>
                  <a:schemeClr val="tx2">
                    <a:lumMod val="25000"/>
                  </a:schemeClr>
                </a:solidFill>
                <a:latin typeface="Times New Roman" pitchFamily="18" charset="0"/>
                <a:cs typeface="Times New Roman" pitchFamily="18" charset="0"/>
              </a:rPr>
              <a:t>қтыру-шынықтыру</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орталығы</a:t>
            </a:r>
            <a:endParaRPr lang="ru-RU" b="1" dirty="0">
              <a:solidFill>
                <a:schemeClr val="tx2">
                  <a:lumMod val="25000"/>
                </a:schemeClr>
              </a:solidFill>
              <a:latin typeface="Times New Roman" pitchFamily="18" charset="0"/>
              <a:cs typeface="Times New Roman" pitchFamily="18" charset="0"/>
            </a:endParaRPr>
          </a:p>
        </p:txBody>
      </p:sp>
      <p:pic>
        <p:nvPicPr>
          <p:cNvPr id="7" name="Рисунок 6" descr="C:\Documents and Settings\User\Рабочий стол\конкурс лучший д-сад\Зоны\SUNP0006.JPG"/>
          <p:cNvPicPr/>
          <p:nvPr/>
        </p:nvPicPr>
        <p:blipFill>
          <a:blip r:embed="rId3" cstate="print">
            <a:lum bright="20000" contrast="30000"/>
            <a:extLst>
              <a:ext uri="{28A0092B-C50C-407E-A947-70E740481C1C}">
                <a14:useLocalDpi xmlns:a14="http://schemas.microsoft.com/office/drawing/2010/main" val="0"/>
              </a:ext>
            </a:extLst>
          </a:blip>
          <a:srcRect/>
          <a:stretch>
            <a:fillRect/>
          </a:stretch>
        </p:blipFill>
        <p:spPr bwMode="auto">
          <a:xfrm rot="16200000">
            <a:off x="4348957" y="325633"/>
            <a:ext cx="2088231" cy="2246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3"/>
          <p:cNvPicPr>
            <a:picLocks noChangeAspect="1" noChangeArrowheads="1"/>
          </p:cNvPicPr>
          <p:nvPr/>
        </p:nvPicPr>
        <p:blipFill>
          <a:blip r:embed="rId4" cstate="print"/>
          <a:srcRect/>
          <a:stretch>
            <a:fillRect/>
          </a:stretch>
        </p:blipFill>
        <p:spPr bwMode="auto">
          <a:xfrm>
            <a:off x="4158951" y="4904588"/>
            <a:ext cx="2248427" cy="1692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Прямоугольник 1"/>
          <p:cNvSpPr/>
          <p:nvPr/>
        </p:nvSpPr>
        <p:spPr>
          <a:xfrm>
            <a:off x="4158952" y="2636912"/>
            <a:ext cx="4824535" cy="2123658"/>
          </a:xfrm>
          <a:prstGeom prst="rect">
            <a:avLst/>
          </a:prstGeom>
        </p:spPr>
        <p:txBody>
          <a:bodyPr wrap="square">
            <a:spAutoFit/>
          </a:bodyPr>
          <a:lstStyle/>
          <a:p>
            <a:pPr>
              <a:spcAft>
                <a:spcPts val="0"/>
              </a:spcAft>
            </a:pPr>
            <a:r>
              <a:rPr lang="kk-KZ" sz="1200" dirty="0">
                <a:latin typeface="Times New Roman"/>
                <a:ea typeface="Calibri"/>
                <a:cs typeface="Times New Roman"/>
              </a:rPr>
              <a:t>Спорт құралдары:Ұлдар үшін: гантельдер, кеглилер, боксшы грушасы және т. б. қыздар үшін: обручтар, арқандар, доптар, ленталар және т. б.</a:t>
            </a:r>
            <a:endParaRPr lang="ru-RU" sz="1200" dirty="0">
              <a:latin typeface="Calibri"/>
              <a:ea typeface="Calibri"/>
              <a:cs typeface="Times New Roman"/>
            </a:endParaRPr>
          </a:p>
          <a:p>
            <a:pPr>
              <a:spcAft>
                <a:spcPts val="0"/>
              </a:spcAft>
            </a:pPr>
            <a:r>
              <a:rPr lang="kk-KZ" sz="1200" dirty="0">
                <a:latin typeface="Times New Roman"/>
                <a:ea typeface="Calibri"/>
                <a:cs typeface="Times New Roman"/>
              </a:rPr>
              <a:t>Альбомдар:</a:t>
            </a:r>
            <a:r>
              <a:rPr lang="kk-KZ" sz="1200" dirty="0">
                <a:latin typeface="Calibri"/>
                <a:ea typeface="Calibri"/>
                <a:cs typeface="Times New Roman"/>
              </a:rPr>
              <a:t> </a:t>
            </a:r>
            <a:r>
              <a:rPr lang="kk-KZ" sz="1200" dirty="0">
                <a:latin typeface="Times New Roman"/>
                <a:ea typeface="Calibri"/>
                <a:cs typeface="Times New Roman"/>
              </a:rPr>
              <a:t>"Ерлер мен әйелдер спорт түрлері", "ерлер мен әйелдер спортшыларының портреттері", "әр маусымда ұлдар мен қыздарға арналған спорттық киімдер".</a:t>
            </a:r>
            <a:endParaRPr lang="ru-RU" sz="1200" dirty="0">
              <a:latin typeface="Calibri"/>
              <a:ea typeface="Calibri"/>
              <a:cs typeface="Times New Roman"/>
            </a:endParaRPr>
          </a:p>
          <a:p>
            <a:pPr>
              <a:spcAft>
                <a:spcPts val="0"/>
              </a:spcAft>
            </a:pPr>
            <a:r>
              <a:rPr lang="kk-KZ" sz="1200" dirty="0">
                <a:latin typeface="Times New Roman"/>
                <a:ea typeface="Calibri"/>
                <a:cs typeface="Times New Roman"/>
              </a:rPr>
              <a:t>Ойындар картотекасы:Ұлттық ,қимылды ойындар,топпен ойналатын қимылды ойындар</a:t>
            </a:r>
            <a:endParaRPr lang="ru-RU" sz="1200" dirty="0">
              <a:latin typeface="Calibri"/>
              <a:ea typeface="Calibri"/>
              <a:cs typeface="Times New Roman"/>
            </a:endParaRPr>
          </a:p>
          <a:p>
            <a:pPr>
              <a:spcAft>
                <a:spcPts val="0"/>
              </a:spcAft>
            </a:pPr>
            <a:r>
              <a:rPr lang="kk-KZ" sz="1200" dirty="0">
                <a:latin typeface="Times New Roman"/>
                <a:ea typeface="Calibri"/>
                <a:cs typeface="Times New Roman"/>
              </a:rPr>
              <a:t>Қозғалмалы папкаларда кеңестер:</a:t>
            </a:r>
            <a:r>
              <a:rPr lang="kk-KZ" sz="1200" dirty="0">
                <a:latin typeface="Calibri"/>
                <a:ea typeface="Calibri"/>
                <a:cs typeface="Times New Roman"/>
              </a:rPr>
              <a:t> </a:t>
            </a:r>
            <a:r>
              <a:rPr lang="kk-KZ" sz="1200" dirty="0">
                <a:latin typeface="Times New Roman"/>
                <a:ea typeface="Calibri"/>
                <a:cs typeface="Times New Roman"/>
              </a:rPr>
              <a:t>"Майтабандылықтың алдын алу"," денені қалыпта тік  ұстаңыз".</a:t>
            </a:r>
            <a:endParaRPr lang="ru-RU" sz="1200" dirty="0">
              <a:latin typeface="Calibri"/>
              <a:ea typeface="Calibri"/>
              <a:cs typeface="Times New Roman"/>
            </a:endParaRPr>
          </a:p>
          <a:p>
            <a:pPr>
              <a:spcAft>
                <a:spcPts val="0"/>
              </a:spcAft>
            </a:pPr>
            <a:r>
              <a:rPr lang="kk-KZ" sz="1200" dirty="0">
                <a:latin typeface="Times New Roman"/>
                <a:ea typeface="Calibri"/>
                <a:cs typeface="Times New Roman"/>
              </a:rPr>
              <a:t>Шынықтыруға арналған құралдар:Сауықтыру жолдары, дәстүрлі және дәстүрден тыс сауықтыру құралдары</a:t>
            </a:r>
            <a:endParaRPr lang="ru-RU" sz="1200" dirty="0">
              <a:effectLst/>
              <a:latin typeface="Calibri"/>
              <a:ea typeface="Calibri"/>
              <a:cs typeface="Times New Roman"/>
            </a:endParaRPr>
          </a:p>
        </p:txBody>
      </p:sp>
      <p:pic>
        <p:nvPicPr>
          <p:cNvPr id="1026" name="Picture 2" descr="C:\Users\Admin\Desktop\5d51ab17-6d94-410e-a9aa-6be3642750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92894"/>
            <a:ext cx="3355219" cy="3816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Admin\Desktop\e8452d72-34c2-4d57-a878-9ae63c678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1" y="404662"/>
            <a:ext cx="2088233"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231" y="4904588"/>
            <a:ext cx="2190475" cy="1692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652" y="1340768"/>
            <a:ext cx="7267555" cy="2800767"/>
          </a:xfrm>
          <a:prstGeom prst="rect">
            <a:avLst/>
          </a:prstGeom>
          <a:noFill/>
        </p:spPr>
        <p:txBody>
          <a:bodyPr wrap="square" rtlCol="0">
            <a:spAutoFit/>
          </a:bodyPr>
          <a:lstStyle/>
          <a:p>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Балалар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сұлулық</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ə</a:t>
            </a:r>
            <a:r>
              <a:rPr lang="ru-RU" sz="2000" b="1" dirty="0" err="1">
                <a:latin typeface="Times New Roman" pitchFamily="18" charset="0"/>
                <a:cs typeface="Times New Roman" pitchFamily="18" charset="0"/>
              </a:rPr>
              <a:t>лемінде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яғни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ойын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ертегі</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ə</a:t>
            </a:r>
            <a:r>
              <a:rPr lang="ru-RU" sz="2000" b="1" dirty="0">
                <a:latin typeface="Times New Roman" pitchFamily="18" charset="0"/>
                <a:cs typeface="Times New Roman" pitchFamily="18" charset="0"/>
              </a:rPr>
              <a:t>н, </a:t>
            </a:r>
            <a:r>
              <a:rPr lang="ru-RU" sz="2000" b="1" dirty="0" err="1">
                <a:latin typeface="Times New Roman" pitchFamily="18" charset="0"/>
                <a:cs typeface="Times New Roman" pitchFamily="18" charset="0"/>
              </a:rPr>
              <a:t>сурет</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қиял</a:t>
            </a:r>
            <a:r>
              <a:rPr lang="ru-RU" sz="2000" b="1" dirty="0">
                <a:latin typeface="Times New Roman" pitchFamily="18" charset="0"/>
                <a:cs typeface="Times New Roman" pitchFamily="18" charset="0"/>
              </a:rPr>
              <a:t> ж</a:t>
            </a:r>
            <a:r>
              <a:rPr lang="en-US" sz="2000" b="1" dirty="0">
                <a:latin typeface="Times New Roman" pitchFamily="18" charset="0"/>
                <a:cs typeface="Times New Roman" pitchFamily="18" charset="0"/>
              </a:rPr>
              <a:t>ə</a:t>
            </a:r>
            <a:r>
              <a:rPr lang="ru-RU" sz="2000" b="1" dirty="0">
                <a:latin typeface="Times New Roman" pitchFamily="18" charset="0"/>
                <a:cs typeface="Times New Roman" pitchFamily="18" charset="0"/>
              </a:rPr>
              <a:t>не </a:t>
            </a:r>
            <a:r>
              <a:rPr lang="ru-RU" sz="2000" b="1" dirty="0" err="1">
                <a:latin typeface="Times New Roman" pitchFamily="18" charset="0"/>
                <a:cs typeface="Times New Roman" pitchFamily="18" charset="0"/>
              </a:rPr>
              <a:t>шығармашылық</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ə</a:t>
            </a:r>
            <a:r>
              <a:rPr lang="ru-RU" sz="2000" b="1" dirty="0" err="1">
                <a:latin typeface="Times New Roman" pitchFamily="18" charset="0"/>
                <a:cs typeface="Times New Roman" pitchFamily="18" charset="0"/>
              </a:rPr>
              <a:t>лемінде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өмір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сүруі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керек</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Бұл</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ə</a:t>
            </a:r>
            <a:r>
              <a:rPr lang="ru-RU" sz="2000" b="1" dirty="0" err="1">
                <a:latin typeface="Times New Roman" pitchFamily="18" charset="0"/>
                <a:cs typeface="Times New Roman" pitchFamily="18" charset="0"/>
              </a:rPr>
              <a:t>лем</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баланы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қоршап</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алуы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қажет</a:t>
            </a:r>
            <a:r>
              <a:rPr lang="ru-RU" sz="2000" b="1" dirty="0">
                <a:latin typeface="Times New Roman" pitchFamily="18" charset="0"/>
                <a:cs typeface="Times New Roman" pitchFamily="18" charset="0"/>
              </a:rPr>
              <a:t>...», — </a:t>
            </a:r>
            <a:r>
              <a:rPr lang="ru-RU" sz="2000" b="1" dirty="0" err="1">
                <a:latin typeface="Times New Roman" pitchFamily="18" charset="0"/>
                <a:cs typeface="Times New Roman" pitchFamily="18" charset="0"/>
              </a:rPr>
              <a:t>деп</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В.Сухомлинский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айтқандай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мектепке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дейінгі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жастағы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балалардың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қалыпты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дамып</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жетілуі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үшін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қажетті</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дамытушы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заттық</a:t>
            </a:r>
            <a:r>
              <a:rPr lang="ru-RU" sz="2000" b="1" dirty="0" smtClean="0">
                <a:latin typeface="Times New Roman" pitchFamily="18" charset="0"/>
                <a:cs typeface="Times New Roman" pitchFamily="18" charset="0"/>
              </a:rPr>
              <a:t>-</a:t>
            </a:r>
            <a:r>
              <a:rPr lang="kk-KZ" sz="2000" b="1" dirty="0" smtClean="0">
                <a:latin typeface="Times New Roman" pitchFamily="18" charset="0"/>
                <a:cs typeface="Times New Roman" pitchFamily="18" charset="0"/>
              </a:rPr>
              <a:t>кеңістіктік </a:t>
            </a:r>
            <a:r>
              <a:rPr lang="ru-RU" sz="2000" b="1" dirty="0" err="1" smtClean="0">
                <a:latin typeface="Times New Roman" pitchFamily="18" charset="0"/>
                <a:cs typeface="Times New Roman" pitchFamily="18" charset="0"/>
              </a:rPr>
              <a:t>ортаны</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қалыптастыру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керек</a:t>
            </a:r>
            <a:r>
              <a:rPr lang="ru-RU" sz="2000" b="1" dirty="0">
                <a:latin typeface="Times New Roman" pitchFamily="18" charset="0"/>
                <a:cs typeface="Times New Roman" pitchFamily="18" charset="0"/>
              </a:rPr>
              <a:t>.</a:t>
            </a:r>
          </a:p>
          <a:p>
            <a:endParaRPr lang="kk-KZ" sz="1400" b="1" dirty="0">
              <a:solidFill>
                <a:srgbClr val="0070C0"/>
              </a:solidFill>
              <a:latin typeface="Times New Roman" pitchFamily="18" charset="0"/>
              <a:cs typeface="Times New Roman" pitchFamily="18" charset="0"/>
            </a:endParaRPr>
          </a:p>
          <a:p>
            <a:endParaRPr lang="kk-KZ" sz="1400" b="1" dirty="0">
              <a:solidFill>
                <a:srgbClr val="0070C0"/>
              </a:solidFill>
              <a:latin typeface="Times New Roman" pitchFamily="18" charset="0"/>
              <a:cs typeface="Times New Roman" pitchFamily="18" charset="0"/>
            </a:endParaRPr>
          </a:p>
          <a:p>
            <a:endParaRPr lang="kk-KZ" sz="1400" b="1" dirty="0">
              <a:solidFill>
                <a:srgbClr val="0070C0"/>
              </a:solidFill>
              <a:latin typeface="Times New Roman" pitchFamily="18" charset="0"/>
              <a:cs typeface="Times New Roman" pitchFamily="18" charset="0"/>
            </a:endParaRPr>
          </a:p>
          <a:p>
            <a:endParaRPr lang="ru-RU" sz="1400"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2961" y="4941168"/>
            <a:ext cx="1640492" cy="148478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err="1" smtClean="0">
                <a:solidFill>
                  <a:schemeClr val="tx1"/>
                </a:solidFill>
                <a:latin typeface="Times New Roman" pitchFamily="18" charset="0"/>
                <a:cs typeface="Times New Roman" pitchFamily="18" charset="0"/>
              </a:rPr>
              <a:t>Дамытушы</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заттық-кеңістік</a:t>
            </a:r>
            <a:r>
              <a:rPr lang="ru-RU" b="1" i="1" dirty="0" smtClean="0">
                <a:solidFill>
                  <a:schemeClr val="tx1"/>
                </a:solidFill>
                <a:latin typeface="Times New Roman" pitchFamily="18" charset="0"/>
                <a:cs typeface="Times New Roman" pitchFamily="18" charset="0"/>
              </a:rPr>
              <a:t> орта</a:t>
            </a:r>
            <a:endParaRPr lang="ru-RU" b="1" i="1" dirty="0">
              <a:solidFill>
                <a:schemeClr val="tx1"/>
              </a:solidFill>
            </a:endParaRPr>
          </a:p>
        </p:txBody>
      </p:sp>
      <p:sp>
        <p:nvSpPr>
          <p:cNvPr id="3" name="Текст 2"/>
          <p:cNvSpPr>
            <a:spLocks noGrp="1"/>
          </p:cNvSpPr>
          <p:nvPr>
            <p:ph type="body" idx="1"/>
          </p:nvPr>
        </p:nvSpPr>
        <p:spPr>
          <a:xfrm>
            <a:off x="539552" y="1916832"/>
            <a:ext cx="3822192" cy="639762"/>
          </a:xfrm>
        </p:spPr>
        <p:style>
          <a:lnRef idx="1">
            <a:schemeClr val="accent6"/>
          </a:lnRef>
          <a:fillRef idx="2">
            <a:schemeClr val="accent6"/>
          </a:fillRef>
          <a:effectRef idx="1">
            <a:schemeClr val="accent6"/>
          </a:effectRef>
          <a:fontRef idx="minor">
            <a:schemeClr val="dk1"/>
          </a:fontRef>
        </p:style>
        <p:txBody>
          <a:bodyPr/>
          <a:lstStyle/>
          <a:p>
            <a:r>
              <a:rPr lang="kk-KZ" b="1" dirty="0">
                <a:solidFill>
                  <a:srgbClr val="FF0000"/>
                </a:solidFill>
                <a:latin typeface="Times New Roman" pitchFamily="18" charset="0"/>
                <a:ea typeface="Microsoft JhengHei" pitchFamily="34" charset="-120"/>
                <a:cs typeface="Times New Roman" pitchFamily="18" charset="0"/>
              </a:rPr>
              <a:t>Мақсаты:</a:t>
            </a:r>
            <a:endParaRPr lang="ru-RU" b="1" dirty="0">
              <a:solidFill>
                <a:srgbClr val="FF0000"/>
              </a:solidFill>
              <a:latin typeface="Times New Roman" pitchFamily="18" charset="0"/>
              <a:ea typeface="Microsoft JhengHei" pitchFamily="34" charset="-120"/>
              <a:cs typeface="Times New Roman" pitchFamily="18" charset="0"/>
            </a:endParaRPr>
          </a:p>
        </p:txBody>
      </p:sp>
      <p:sp>
        <p:nvSpPr>
          <p:cNvPr id="4" name="Объект 3"/>
          <p:cNvSpPr>
            <a:spLocks noGrp="1"/>
          </p:cNvSpPr>
          <p:nvPr>
            <p:ph sz="half" idx="2"/>
          </p:nvPr>
        </p:nvSpPr>
        <p:spPr>
          <a:xfrm>
            <a:off x="539552" y="2924944"/>
            <a:ext cx="3820055" cy="26971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kk-KZ" sz="1600" dirty="0">
                <a:solidFill>
                  <a:schemeClr val="tx1"/>
                </a:solidFill>
                <a:latin typeface="Times New Roman" pitchFamily="18" charset="0"/>
                <a:cs typeface="Times New Roman" pitchFamily="18" charset="0"/>
              </a:rPr>
              <a:t>- Балалардың ерте жастан психо-физиологиялық мүмкіндіктерін жағымды дамытуға мүмкіндік беретін пәндік-дамытушы ортаны ұйымдастыру;</a:t>
            </a:r>
            <a:br>
              <a:rPr lang="kk-KZ" sz="1600" dirty="0">
                <a:solidFill>
                  <a:schemeClr val="tx1"/>
                </a:solidFill>
                <a:latin typeface="Times New Roman" pitchFamily="18" charset="0"/>
                <a:cs typeface="Times New Roman" pitchFamily="18" charset="0"/>
              </a:rPr>
            </a:br>
            <a:r>
              <a:rPr lang="kk-KZ" sz="1600" dirty="0">
                <a:solidFill>
                  <a:schemeClr val="tx1"/>
                </a:solidFill>
                <a:latin typeface="Times New Roman" pitchFamily="18" charset="0"/>
                <a:cs typeface="Times New Roman" pitchFamily="18" charset="0"/>
              </a:rPr>
              <a:t>- әлеуметтік белсенді жеке дара баланы қалыптастыру және жетілдіру.</a:t>
            </a:r>
            <a:endParaRPr lang="ru-RU" sz="1600" dirty="0">
              <a:solidFill>
                <a:schemeClr val="tx1"/>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44008" y="1916832"/>
            <a:ext cx="3822192" cy="639762"/>
          </a:xfrm>
        </p:spPr>
        <p:style>
          <a:lnRef idx="1">
            <a:schemeClr val="accent6"/>
          </a:lnRef>
          <a:fillRef idx="2">
            <a:schemeClr val="accent6"/>
          </a:fillRef>
          <a:effectRef idx="1">
            <a:schemeClr val="accent6"/>
          </a:effectRef>
          <a:fontRef idx="minor">
            <a:schemeClr val="dk1"/>
          </a:fontRef>
        </p:style>
        <p:txBody>
          <a:bodyPr/>
          <a:lstStyle/>
          <a:p>
            <a:r>
              <a:rPr lang="kk-KZ" b="1" dirty="0">
                <a:solidFill>
                  <a:srgbClr val="FF0000"/>
                </a:solidFill>
                <a:latin typeface="Times New Roman" pitchFamily="18" charset="0"/>
                <a:cs typeface="Times New Roman" pitchFamily="18" charset="0"/>
              </a:rPr>
              <a:t>Міндеті:</a:t>
            </a:r>
            <a:endParaRPr lang="ru-RU" b="1" dirty="0">
              <a:solidFill>
                <a:srgbClr val="FF0000"/>
              </a:solidFill>
              <a:latin typeface="Times New Roman" pitchFamily="18" charset="0"/>
              <a:cs typeface="Times New Roman" pitchFamily="18" charset="0"/>
            </a:endParaRPr>
          </a:p>
        </p:txBody>
      </p:sp>
      <p:sp>
        <p:nvSpPr>
          <p:cNvPr id="6" name="Объект 5"/>
          <p:cNvSpPr>
            <a:spLocks noGrp="1"/>
          </p:cNvSpPr>
          <p:nvPr>
            <p:ph sz="quarter" idx="4"/>
          </p:nvPr>
        </p:nvSpPr>
        <p:spPr>
          <a:xfrm>
            <a:off x="4644008" y="2924944"/>
            <a:ext cx="3822192" cy="2697163"/>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0" indent="0">
              <a:buNone/>
            </a:pPr>
            <a:r>
              <a:rPr lang="kk-KZ" dirty="0">
                <a:solidFill>
                  <a:schemeClr val="tx1"/>
                </a:solidFill>
                <a:latin typeface="Times New Roman" pitchFamily="18" charset="0"/>
                <a:cs typeface="Times New Roman" pitchFamily="18" charset="0"/>
              </a:rPr>
              <a:t>- Балаларды жан-жақты және үйлесімді ерте жастан дамыту үшін жағдайлар жасау және оның мектепке дейінгі жаспен сабақтастығы;</a:t>
            </a:r>
            <a:br>
              <a:rPr lang="kk-KZ" dirty="0">
                <a:solidFill>
                  <a:schemeClr val="tx1"/>
                </a:solidFill>
                <a:latin typeface="Times New Roman" pitchFamily="18" charset="0"/>
                <a:cs typeface="Times New Roman" pitchFamily="18" charset="0"/>
              </a:rPr>
            </a:br>
            <a:r>
              <a:rPr lang="kk-KZ" dirty="0">
                <a:solidFill>
                  <a:schemeClr val="tx1"/>
                </a:solidFill>
                <a:latin typeface="Times New Roman" pitchFamily="18" charset="0"/>
                <a:cs typeface="Times New Roman" pitchFamily="18" charset="0"/>
              </a:rPr>
              <a:t>- әр баланың шығармашылық бастамасын, ойынды өз бетінше құру және ойлаған ойын іске асыру, өзін ойын желісі мен ережесіне сәйкес ұстауды дамыту;</a:t>
            </a:r>
            <a:br>
              <a:rPr lang="kk-KZ" dirty="0">
                <a:solidFill>
                  <a:schemeClr val="tx1"/>
                </a:solidFill>
                <a:latin typeface="Times New Roman" pitchFamily="18" charset="0"/>
                <a:cs typeface="Times New Roman" pitchFamily="18" charset="0"/>
              </a:rPr>
            </a:br>
            <a:r>
              <a:rPr lang="kk-KZ" dirty="0">
                <a:solidFill>
                  <a:schemeClr val="tx1"/>
                </a:solidFill>
                <a:latin typeface="Times New Roman" pitchFamily="18" charset="0"/>
                <a:cs typeface="Times New Roman" pitchFamily="18" charset="0"/>
              </a:rPr>
              <a:t>- пайдаланған әдістер мен көрнекіліктерімді балалардың ойларының дамуына ықпал ету.</a:t>
            </a:r>
            <a:br>
              <a:rPr lang="kk-KZ" dirty="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52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611560" y="476672"/>
            <a:ext cx="7772400" cy="2016224"/>
          </a:xfr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kk-KZ" b="1" i="1" dirty="0" smtClean="0">
                <a:solidFill>
                  <a:srgbClr val="C00000"/>
                </a:solidFill>
                <a:latin typeface="Times New Roman" pitchFamily="18" charset="0"/>
                <a:cs typeface="Times New Roman" pitchFamily="18" charset="0"/>
              </a:rPr>
              <a:t>Дамытушы заттық- кеңістік ортаға </a:t>
            </a:r>
            <a:r>
              <a:rPr lang="kk-KZ" b="1" i="1" dirty="0">
                <a:solidFill>
                  <a:srgbClr val="C00000"/>
                </a:solidFill>
                <a:latin typeface="Times New Roman" pitchFamily="18" charset="0"/>
                <a:cs typeface="Times New Roman" pitchFamily="18" charset="0"/>
              </a:rPr>
              <a:t>қойылатын жалпы талаптар:</a:t>
            </a:r>
            <a:endParaRPr lang="ru-RU" b="1" i="1" dirty="0">
              <a:solidFill>
                <a:srgbClr val="C00000"/>
              </a:solidFill>
              <a:latin typeface="Times New Roman" pitchFamily="18" charset="0"/>
              <a:cs typeface="Times New Roman" pitchFamily="18" charset="0"/>
            </a:endParaRPr>
          </a:p>
        </p:txBody>
      </p:sp>
      <p:sp>
        <p:nvSpPr>
          <p:cNvPr id="8" name="Подзаголовок 7"/>
          <p:cNvSpPr>
            <a:spLocks noGrp="1"/>
          </p:cNvSpPr>
          <p:nvPr>
            <p:ph type="subTitle" idx="1"/>
          </p:nvPr>
        </p:nvSpPr>
        <p:spPr>
          <a:xfrm>
            <a:off x="2339752" y="2852936"/>
            <a:ext cx="3960440" cy="3384375"/>
          </a:xfrm>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a:noAutofit/>
          </a:bodyPr>
          <a:lstStyle/>
          <a:p>
            <a:pPr marL="342900" indent="-342900" algn="just">
              <a:buFontTx/>
              <a:buChar char="-"/>
            </a:pPr>
            <a:r>
              <a:rPr lang="kk-KZ" sz="2400" dirty="0">
                <a:solidFill>
                  <a:schemeClr val="tx1"/>
                </a:solidFill>
                <a:latin typeface="Times New Roman" pitchFamily="18" charset="0"/>
                <a:cs typeface="Times New Roman" pitchFamily="18" charset="0"/>
              </a:rPr>
              <a:t>- </a:t>
            </a:r>
            <a:r>
              <a:rPr lang="kk-KZ" sz="2400" b="1" i="1" dirty="0">
                <a:solidFill>
                  <a:schemeClr val="tx1"/>
                </a:solidFill>
                <a:latin typeface="Times New Roman" pitchFamily="18" charset="0"/>
                <a:cs typeface="Times New Roman" pitchFamily="18" charset="0"/>
              </a:rPr>
              <a:t>қауіпсіз;</a:t>
            </a:r>
          </a:p>
          <a:p>
            <a:pPr marL="342900" indent="-342900" algn="just">
              <a:buFontTx/>
              <a:buChar char="-"/>
            </a:pPr>
            <a:r>
              <a:rPr lang="kk-KZ" sz="2400" b="1" i="1" dirty="0">
                <a:solidFill>
                  <a:schemeClr val="tx1"/>
                </a:solidFill>
                <a:latin typeface="Times New Roman" pitchFamily="18" charset="0"/>
                <a:cs typeface="Times New Roman" pitchFamily="18" charset="0"/>
              </a:rPr>
              <a:t>- қолжетімді;</a:t>
            </a:r>
          </a:p>
          <a:p>
            <a:pPr marL="342900" indent="-342900" algn="just">
              <a:buFontTx/>
              <a:buChar char="-"/>
            </a:pPr>
            <a:r>
              <a:rPr lang="kk-KZ" sz="2400" b="1" i="1" dirty="0">
                <a:solidFill>
                  <a:schemeClr val="tx1"/>
                </a:solidFill>
                <a:latin typeface="Times New Roman" pitchFamily="18" charset="0"/>
                <a:cs typeface="Times New Roman" pitchFamily="18" charset="0"/>
              </a:rPr>
              <a:t>- әртүрлі;</a:t>
            </a:r>
          </a:p>
          <a:p>
            <a:pPr marL="342900" indent="-342900" algn="just">
              <a:buFontTx/>
              <a:buChar char="-"/>
            </a:pPr>
            <a:r>
              <a:rPr lang="kk-KZ" sz="2400" b="1" i="1" dirty="0">
                <a:solidFill>
                  <a:schemeClr val="tx1"/>
                </a:solidFill>
                <a:latin typeface="Times New Roman" pitchFamily="18" charset="0"/>
                <a:cs typeface="Times New Roman" pitchFamily="18" charset="0"/>
              </a:rPr>
              <a:t>- мазмұнды;</a:t>
            </a:r>
          </a:p>
          <a:p>
            <a:pPr marL="342900" indent="-342900" algn="just">
              <a:buFontTx/>
              <a:buChar char="-"/>
            </a:pPr>
            <a:r>
              <a:rPr lang="kk-KZ" sz="2400" b="1" i="1" dirty="0">
                <a:solidFill>
                  <a:schemeClr val="tx1"/>
                </a:solidFill>
                <a:latin typeface="Times New Roman" pitchFamily="18" charset="0"/>
                <a:cs typeface="Times New Roman" pitchFamily="18" charset="0"/>
              </a:rPr>
              <a:t>-көп атқарымды;</a:t>
            </a:r>
          </a:p>
          <a:p>
            <a:pPr marL="342900" indent="-342900" algn="just">
              <a:buFontTx/>
              <a:buChar char="-"/>
            </a:pPr>
            <a:r>
              <a:rPr lang="kk-KZ" sz="2400" b="1" i="1" dirty="0">
                <a:solidFill>
                  <a:schemeClr val="tx1"/>
                </a:solidFill>
                <a:latin typeface="Times New Roman" pitchFamily="18" charset="0"/>
                <a:cs typeface="Times New Roman" pitchFamily="18" charset="0"/>
              </a:rPr>
              <a:t>-өзгермелі;</a:t>
            </a:r>
          </a:p>
          <a:p>
            <a:pPr marL="342900" indent="-342900" algn="just">
              <a:buFontTx/>
              <a:buChar char="-"/>
            </a:pPr>
            <a:r>
              <a:rPr lang="kk-KZ" sz="2400" b="1" i="1" dirty="0">
                <a:solidFill>
                  <a:schemeClr val="tx1"/>
                </a:solidFill>
                <a:latin typeface="Times New Roman" pitchFamily="18" charset="0"/>
                <a:cs typeface="Times New Roman" pitchFamily="18" charset="0"/>
              </a:rPr>
              <a:t>- тартымды</a:t>
            </a:r>
            <a:r>
              <a:rPr lang="kk-KZ" sz="2400" dirty="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5081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229600" cy="1252728"/>
          </a:xfrm>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a:normAutofit/>
          </a:bodyPr>
          <a:lstStyle/>
          <a:p>
            <a:r>
              <a:rPr lang="kk-KZ" sz="2000" b="1" i="1" dirty="0">
                <a:solidFill>
                  <a:srgbClr val="C00000"/>
                </a:solidFill>
                <a:latin typeface="Times New Roman" pitchFamily="18" charset="0"/>
                <a:cs typeface="Times New Roman" pitchFamily="18" charset="0"/>
              </a:rPr>
              <a:t>Жас топтары бойынша бойынша </a:t>
            </a:r>
            <a:r>
              <a:rPr lang="kk-KZ" sz="2000" b="1" i="1" dirty="0" smtClean="0">
                <a:solidFill>
                  <a:srgbClr val="C00000"/>
                </a:solidFill>
                <a:latin typeface="Times New Roman" pitchFamily="18" charset="0"/>
                <a:cs typeface="Times New Roman" pitchFamily="18" charset="0"/>
              </a:rPr>
              <a:t>дамытушы заттық-кеңістік ортаға </a:t>
            </a:r>
            <a:r>
              <a:rPr lang="kk-KZ" sz="2000" b="1" i="1" dirty="0">
                <a:solidFill>
                  <a:srgbClr val="C00000"/>
                </a:solidFill>
                <a:latin typeface="Times New Roman" pitchFamily="18" charset="0"/>
                <a:cs typeface="Times New Roman" pitchFamily="18" charset="0"/>
              </a:rPr>
              <a:t>қойылатын талаптар:</a:t>
            </a:r>
            <a:endParaRPr lang="ru-RU" sz="2000" b="1" i="1" dirty="0">
              <a:solidFill>
                <a:srgbClr val="C00000"/>
              </a:solidFill>
              <a:latin typeface="Times New Roman" pitchFamily="18" charset="0"/>
              <a:cs typeface="Times New Roman" pitchFamily="18" charset="0"/>
            </a:endParaRPr>
          </a:p>
        </p:txBody>
      </p:sp>
      <p:sp>
        <p:nvSpPr>
          <p:cNvPr id="4" name="Овал 3"/>
          <p:cNvSpPr/>
          <p:nvPr/>
        </p:nvSpPr>
        <p:spPr>
          <a:xfrm>
            <a:off x="539552" y="332656"/>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23528" y="1628800"/>
            <a:ext cx="3384376" cy="3168352"/>
          </a:xfrm>
          <a:prstGeom prst="ellipse">
            <a:avLst/>
          </a:prstGeom>
          <a:ln>
            <a:solidFill>
              <a:schemeClr val="bg2">
                <a:lumMod val="2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k-KZ" sz="1200" b="1" dirty="0">
                <a:solidFill>
                  <a:srgbClr val="FF0000"/>
                </a:solidFill>
                <a:latin typeface="Times New Roman" pitchFamily="18" charset="0"/>
                <a:cs typeface="Times New Roman" pitchFamily="18" charset="0"/>
              </a:rPr>
              <a:t>Ерте жас тобында және кіші топта:</a:t>
            </a:r>
            <a:br>
              <a:rPr lang="kk-KZ" sz="1200" b="1" dirty="0">
                <a:solidFill>
                  <a:srgbClr val="FF0000"/>
                </a:solidFill>
                <a:latin typeface="Times New Roman" pitchFamily="18" charset="0"/>
                <a:cs typeface="Times New Roman" pitchFamily="18" charset="0"/>
              </a:rPr>
            </a:br>
            <a:r>
              <a:rPr lang="kk-KZ" sz="1200" dirty="0">
                <a:solidFill>
                  <a:schemeClr val="tx1"/>
                </a:solidFill>
                <a:latin typeface="Times New Roman" pitchFamily="18" charset="0"/>
                <a:cs typeface="Times New Roman" pitchFamily="18" charset="0"/>
              </a:rPr>
              <a:t>танымдық ойыншықтар, қарапайым пазлдар, зерттеушілік қызығушылығын белсендіретін қозғалмалы ойыншықтар, қимылды ойындарға қажетті құралдар, оның ішінде ірі және ұсақ моториканы дамытатын ойын құралдары, жұмсақ модульдер, қауіпсіз табиғи материалдардан жасалған ойыншықтар.</a:t>
            </a:r>
            <a:endParaRPr lang="ru-RU" sz="1200" dirty="0">
              <a:solidFill>
                <a:schemeClr val="tx1"/>
              </a:solidFill>
              <a:latin typeface="Times New Roman" pitchFamily="18" charset="0"/>
              <a:cs typeface="Times New Roman" pitchFamily="18" charset="0"/>
            </a:endParaRPr>
          </a:p>
        </p:txBody>
      </p:sp>
      <p:sp>
        <p:nvSpPr>
          <p:cNvPr id="6" name="Овал 5"/>
          <p:cNvSpPr/>
          <p:nvPr/>
        </p:nvSpPr>
        <p:spPr>
          <a:xfrm>
            <a:off x="5364088" y="1628800"/>
            <a:ext cx="3353358" cy="3322662"/>
          </a:xfrm>
          <a:prstGeom prst="ellipse">
            <a:avLst/>
          </a:prstGeom>
          <a:ln>
            <a:solidFill>
              <a:schemeClr val="bg2">
                <a:lumMod val="2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k-KZ" sz="1200" b="1" dirty="0">
                <a:solidFill>
                  <a:srgbClr val="FF0000"/>
                </a:solidFill>
                <a:latin typeface="Times New Roman" pitchFamily="18" charset="0"/>
                <a:cs typeface="Times New Roman" pitchFamily="18" charset="0"/>
              </a:rPr>
              <a:t>Ортаңғы топта</a:t>
            </a:r>
            <a:r>
              <a:rPr lang="kk-KZ" sz="1200" dirty="0">
                <a:solidFill>
                  <a:srgbClr val="FF0000"/>
                </a:solidFill>
                <a:latin typeface="Times New Roman" pitchFamily="18" charset="0"/>
                <a:cs typeface="Times New Roman" pitchFamily="18" charset="0"/>
              </a:rPr>
              <a:t>:</a:t>
            </a:r>
            <a:br>
              <a:rPr lang="kk-KZ" sz="1200" dirty="0">
                <a:solidFill>
                  <a:srgbClr val="FF0000"/>
                </a:solidFill>
                <a:latin typeface="Times New Roman" pitchFamily="18" charset="0"/>
                <a:cs typeface="Times New Roman" pitchFamily="18" charset="0"/>
              </a:rPr>
            </a:br>
            <a:r>
              <a:rPr lang="kk-KZ" sz="1200" dirty="0">
                <a:solidFill>
                  <a:schemeClr val="tx1"/>
                </a:solidFill>
                <a:latin typeface="Times New Roman" pitchFamily="18" charset="0"/>
                <a:cs typeface="Times New Roman" pitchFamily="18" charset="0"/>
              </a:rPr>
              <a:t>дамытушы ойыншықтар, құрастыруға арналған жинақтар, сурет салуға арналған құралдармен және соған лайықты жайлы орындармен толықтыру, қол еңбегіне арналған құралдар мен ойыншықтар, театрландырылған ойынға арналған жинақтар, қуыршақтар, түрлі машиналар, танымдық қызығушылықтарын жетілдіруге арналған табиға материалдар, шағын модельдер.</a:t>
            </a:r>
            <a:endParaRPr lang="ru-RU" sz="1200" dirty="0">
              <a:solidFill>
                <a:schemeClr val="tx1"/>
              </a:solidFill>
              <a:latin typeface="Times New Roman" pitchFamily="18" charset="0"/>
              <a:cs typeface="Times New Roman" pitchFamily="18" charset="0"/>
            </a:endParaRPr>
          </a:p>
        </p:txBody>
      </p:sp>
      <p:sp>
        <p:nvSpPr>
          <p:cNvPr id="7" name="Овал 6"/>
          <p:cNvSpPr/>
          <p:nvPr/>
        </p:nvSpPr>
        <p:spPr>
          <a:xfrm>
            <a:off x="2555776" y="4005064"/>
            <a:ext cx="3744416" cy="2852936"/>
          </a:xfrm>
          <a:prstGeom prst="ellipse">
            <a:avLst/>
          </a:prstGeom>
          <a:ln>
            <a:solidFill>
              <a:schemeClr val="bg2">
                <a:lumMod val="2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k-KZ" sz="1200" b="1" dirty="0">
                <a:solidFill>
                  <a:srgbClr val="FF0000"/>
                </a:solidFill>
                <a:latin typeface="Times New Roman" pitchFamily="18" charset="0"/>
                <a:cs typeface="Times New Roman" pitchFamily="18" charset="0"/>
              </a:rPr>
              <a:t>Ересек және МАД топтарында</a:t>
            </a:r>
            <a:r>
              <a:rPr lang="kk-KZ" sz="1200" dirty="0">
                <a:solidFill>
                  <a:srgbClr val="FF0000"/>
                </a:solidFill>
                <a:latin typeface="Times New Roman" pitchFamily="18" charset="0"/>
                <a:cs typeface="Times New Roman" pitchFamily="18" charset="0"/>
              </a:rPr>
              <a:t>:</a:t>
            </a:r>
            <a:br>
              <a:rPr lang="kk-KZ" sz="1200" dirty="0">
                <a:solidFill>
                  <a:srgbClr val="FF0000"/>
                </a:solidFill>
                <a:latin typeface="Times New Roman" pitchFamily="18" charset="0"/>
                <a:cs typeface="Times New Roman" pitchFamily="18" charset="0"/>
              </a:rPr>
            </a:br>
            <a:r>
              <a:rPr lang="kk-KZ" sz="1200" dirty="0">
                <a:solidFill>
                  <a:schemeClr val="tx1"/>
                </a:solidFill>
                <a:latin typeface="Times New Roman" pitchFamily="18" charset="0"/>
                <a:cs typeface="Times New Roman" pitchFamily="18" charset="0"/>
              </a:rPr>
              <a:t>дамытушы модельдер, күрделі пазлдар, құрастырылатын ойыншықтар, сауат ашу,алғашқы математикалық негіздерді игеруге ықпал ететін әртүрлі материалдар, баспа әріптері,сөздер, кестелер, үлкен шрифті бар кітаптар,боямақтар, сандары мен әріптері бар үстел үсті ойындар,ғаламшардың жануарлары мен өсімдіктер әлемі,суреттер мен карточкалар</a:t>
            </a:r>
            <a:r>
              <a:rPr lang="kk-KZ" sz="1200" dirty="0">
                <a:solidFill>
                  <a:schemeClr val="tx1"/>
                </a:solidFill>
              </a:rPr>
              <a:t>.</a:t>
            </a:r>
            <a:endParaRPr lang="ru-RU" sz="1200" dirty="0">
              <a:solidFill>
                <a:schemeClr val="tx1"/>
              </a:solidFill>
            </a:endParaRPr>
          </a:p>
        </p:txBody>
      </p:sp>
    </p:spTree>
    <p:extLst>
      <p:ext uri="{BB962C8B-B14F-4D97-AF65-F5344CB8AC3E}">
        <p14:creationId xmlns:p14="http://schemas.microsoft.com/office/powerpoint/2010/main" val="381911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827584" y="188640"/>
            <a:ext cx="2370584" cy="1525746"/>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25000"/>
                  </a:schemeClr>
                </a:solidFill>
              </a:rPr>
              <a:t> </a:t>
            </a:r>
            <a:r>
              <a:rPr lang="ru-RU" b="1" dirty="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Таным</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орталығы</a:t>
            </a:r>
            <a:endParaRPr lang="ru-RU" b="1" dirty="0">
              <a:solidFill>
                <a:schemeClr val="tx2">
                  <a:lumMod val="25000"/>
                </a:schemeClr>
              </a:solidFill>
              <a:latin typeface="Times New Roman" pitchFamily="18" charset="0"/>
              <a:cs typeface="Times New Roman" pitchFamily="18" charset="0"/>
            </a:endParaRPr>
          </a:p>
          <a:p>
            <a:pPr algn="ctr"/>
            <a:r>
              <a:rPr lang="kk-KZ" b="1" dirty="0">
                <a:solidFill>
                  <a:schemeClr val="tx2">
                    <a:lumMod val="25000"/>
                  </a:schemeClr>
                </a:solidFill>
                <a:latin typeface="Times New Roman" pitchFamily="18" charset="0"/>
                <a:cs typeface="Times New Roman" pitchFamily="18" charset="0"/>
              </a:rPr>
              <a:t>Сенсорика</a:t>
            </a:r>
            <a:endParaRPr lang="ru-RU" b="1" dirty="0">
              <a:solidFill>
                <a:schemeClr val="tx2">
                  <a:lumMod val="25000"/>
                </a:schemeClr>
              </a:solidFill>
              <a:latin typeface="Times New Roman" pitchFamily="18" charset="0"/>
              <a:cs typeface="Times New Roman" pitchFamily="18" charset="0"/>
            </a:endParaRPr>
          </a:p>
        </p:txBody>
      </p:sp>
      <p:sp>
        <p:nvSpPr>
          <p:cNvPr id="7" name="TextBox 6"/>
          <p:cNvSpPr txBox="1"/>
          <p:nvPr/>
        </p:nvSpPr>
        <p:spPr>
          <a:xfrm>
            <a:off x="3635896" y="811714"/>
            <a:ext cx="5256584" cy="1815882"/>
          </a:xfrm>
          <a:prstGeom prst="rect">
            <a:avLst/>
          </a:prstGeom>
          <a:noFill/>
        </p:spPr>
        <p:txBody>
          <a:bodyPr wrap="square" rtlCol="0">
            <a:spAutoFit/>
          </a:bodyPr>
          <a:lstStyle/>
          <a:p>
            <a:pPr>
              <a:spcAft>
                <a:spcPts val="0"/>
              </a:spcAft>
            </a:pPr>
            <a:r>
              <a:rPr lang="ru-RU" sz="1400" dirty="0" err="1">
                <a:latin typeface="Times New Roman" pitchFamily="18" charset="0"/>
                <a:cs typeface="Times New Roman" pitchFamily="18" charset="0"/>
              </a:rPr>
              <a:t>Топтарда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сенсорика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заттық-дамытушы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ортасы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балалардың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танымдық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қызығушылығын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қалыптастыруға</a:t>
            </a:r>
            <a:r>
              <a:rPr lang="ru-RU" sz="1400" dirty="0">
                <a:latin typeface="Times New Roman" pitchFamily="18" charset="0"/>
                <a:cs typeface="Times New Roman" pitchFamily="18" charset="0"/>
              </a:rPr>
              <a:t> , </a:t>
            </a:r>
            <a:r>
              <a:rPr lang="ru-RU" sz="1400" dirty="0" err="1">
                <a:latin typeface="Times New Roman" pitchFamily="18" charset="0"/>
                <a:cs typeface="Times New Roman" pitchFamily="18" charset="0"/>
              </a:rPr>
              <a:t>олардың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тәжірибесін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келесі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байытуға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бағытталған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танымдық-зерттеу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қызметін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дамыту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заттарды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сипаттай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отырып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сөйлеуді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дамыту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заттардың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көлемін,түсін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пішінін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дұрыс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айтуға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үйрету.Мұнда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ағымдағы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тақырып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демонстрациялық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материалдар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сондай-ақ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материалды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бекіту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дамыту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дидактикалық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ойындар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ұсынылған</a:t>
            </a:r>
            <a:r>
              <a:rPr lang="ru-RU" sz="1400" dirty="0">
                <a:latin typeface="Times New Roman" pitchFamily="18" charset="0"/>
                <a:cs typeface="Times New Roman" pitchFamily="18" charset="0"/>
              </a:rPr>
              <a:t>.</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365104"/>
            <a:ext cx="2088232"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4" name="Picture 2" descr="https://upload2.schoolrm.ru/resize_cache/1325740/c3bed4c46e3bebf9034448fed65e7b8e/iblock/322/3229b01e2cb49569996b6c2246da47a7/8f472a042f34e426de229ea9e087e37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248546"/>
            <a:ext cx="1940154" cy="23762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Блок-схема: перфолента 9"/>
          <p:cNvSpPr/>
          <p:nvPr/>
        </p:nvSpPr>
        <p:spPr>
          <a:xfrm>
            <a:off x="827584" y="125914"/>
            <a:ext cx="2370584" cy="1525746"/>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25000"/>
                  </a:schemeClr>
                </a:solidFill>
              </a:rPr>
              <a:t> </a:t>
            </a:r>
            <a:r>
              <a:rPr lang="ru-RU" b="1" dirty="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Таным</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орталығы</a:t>
            </a:r>
            <a:endParaRPr lang="ru-RU" b="1" dirty="0">
              <a:solidFill>
                <a:schemeClr val="tx2">
                  <a:lumMod val="25000"/>
                </a:schemeClr>
              </a:solidFill>
              <a:latin typeface="Times New Roman" pitchFamily="18" charset="0"/>
              <a:cs typeface="Times New Roman" pitchFamily="18" charset="0"/>
            </a:endParaRPr>
          </a:p>
          <a:p>
            <a:pPr algn="ctr"/>
            <a:r>
              <a:rPr lang="kk-KZ" b="1" dirty="0">
                <a:solidFill>
                  <a:schemeClr val="tx2">
                    <a:lumMod val="25000"/>
                  </a:schemeClr>
                </a:solidFill>
                <a:latin typeface="Times New Roman" pitchFamily="18" charset="0"/>
                <a:cs typeface="Times New Roman" pitchFamily="18" charset="0"/>
              </a:rPr>
              <a:t>Сенсорика</a:t>
            </a:r>
            <a:endParaRPr lang="ru-RU" b="1" dirty="0">
              <a:solidFill>
                <a:schemeClr val="tx2">
                  <a:lumMod val="25000"/>
                </a:schemeClr>
              </a:solidFill>
              <a:latin typeface="Times New Roman" pitchFamily="18" charset="0"/>
              <a:cs typeface="Times New Roman" pitchFamily="18" charset="0"/>
            </a:endParaRPr>
          </a:p>
        </p:txBody>
      </p:sp>
      <p:sp>
        <p:nvSpPr>
          <p:cNvPr id="11" name="Блок-схема: перфолента 10"/>
          <p:cNvSpPr/>
          <p:nvPr/>
        </p:nvSpPr>
        <p:spPr>
          <a:xfrm>
            <a:off x="827584" y="111541"/>
            <a:ext cx="2370584" cy="1525746"/>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25000"/>
                  </a:schemeClr>
                </a:solidFill>
              </a:rPr>
              <a:t> </a:t>
            </a:r>
            <a:r>
              <a:rPr lang="ru-RU" b="1" dirty="0">
                <a:solidFill>
                  <a:schemeClr val="tx2">
                    <a:lumMod val="25000"/>
                  </a:schemeClr>
                </a:solidFill>
                <a:latin typeface="Times New Roman" pitchFamily="18" charset="0"/>
                <a:cs typeface="Times New Roman" pitchFamily="18" charset="0"/>
              </a:rPr>
              <a:t>«</a:t>
            </a:r>
            <a:r>
              <a:rPr lang="ru-RU" b="1" dirty="0" err="1">
                <a:solidFill>
                  <a:schemeClr val="tx2">
                    <a:lumMod val="25000"/>
                  </a:schemeClr>
                </a:solidFill>
                <a:latin typeface="Times New Roman" pitchFamily="18" charset="0"/>
                <a:cs typeface="Times New Roman" pitchFamily="18" charset="0"/>
              </a:rPr>
              <a:t>Таным</a:t>
            </a:r>
            <a:r>
              <a:rPr lang="ru-RU" b="1" dirty="0">
                <a:solidFill>
                  <a:schemeClr val="tx2">
                    <a:lumMod val="25000"/>
                  </a:schemeClr>
                </a:solidFill>
                <a:latin typeface="Times New Roman" pitchFamily="18" charset="0"/>
                <a:cs typeface="Times New Roman" pitchFamily="18" charset="0"/>
              </a:rPr>
              <a:t>» </a:t>
            </a:r>
            <a:r>
              <a:rPr lang="ru-RU" b="1" dirty="0" err="1">
                <a:solidFill>
                  <a:schemeClr val="tx2">
                    <a:lumMod val="25000"/>
                  </a:schemeClr>
                </a:solidFill>
                <a:latin typeface="Times New Roman" pitchFamily="18" charset="0"/>
                <a:cs typeface="Times New Roman" pitchFamily="18" charset="0"/>
              </a:rPr>
              <a:t>орталығы</a:t>
            </a:r>
            <a:endParaRPr lang="ru-RU" b="1" dirty="0">
              <a:solidFill>
                <a:schemeClr val="tx2">
                  <a:lumMod val="25000"/>
                </a:schemeClr>
              </a:solidFill>
              <a:latin typeface="Times New Roman" pitchFamily="18" charset="0"/>
              <a:cs typeface="Times New Roman" pitchFamily="18" charset="0"/>
            </a:endParaRPr>
          </a:p>
          <a:p>
            <a:pPr algn="ctr"/>
            <a:r>
              <a:rPr lang="kk-KZ" b="1" dirty="0">
                <a:solidFill>
                  <a:schemeClr val="tx2">
                    <a:lumMod val="25000"/>
                  </a:schemeClr>
                </a:solidFill>
                <a:latin typeface="Times New Roman" pitchFamily="18" charset="0"/>
                <a:cs typeface="Times New Roman" pitchFamily="18" charset="0"/>
              </a:rPr>
              <a:t>Сенсорика</a:t>
            </a:r>
            <a:endParaRPr lang="ru-RU" b="1" dirty="0">
              <a:solidFill>
                <a:schemeClr val="tx2">
                  <a:lumMod val="25000"/>
                </a:schemeClr>
              </a:solidFill>
              <a:latin typeface="Times New Roman" pitchFamily="18" charset="0"/>
              <a:cs typeface="Times New Roman"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929" y="3140509"/>
            <a:ext cx="1948279" cy="3484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42" y="1777113"/>
            <a:ext cx="3224332" cy="2155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1364" y="3119585"/>
            <a:ext cx="2143886" cy="3505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690242" y="346797"/>
            <a:ext cx="2857520" cy="2071702"/>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73E87">
                    <a:lumMod val="25000"/>
                  </a:srgbClr>
                </a:solidFill>
                <a:latin typeface="Times New Roman" pitchFamily="18" charset="0"/>
                <a:cs typeface="Times New Roman" pitchFamily="18" charset="0"/>
              </a:rPr>
              <a:t>«</a:t>
            </a:r>
            <a:r>
              <a:rPr lang="ru-RU" b="1" dirty="0" err="1">
                <a:solidFill>
                  <a:srgbClr val="073E87">
                    <a:lumMod val="25000"/>
                  </a:srgbClr>
                </a:solidFill>
                <a:latin typeface="Times New Roman" pitchFamily="18" charset="0"/>
                <a:cs typeface="Times New Roman" pitchFamily="18" charset="0"/>
              </a:rPr>
              <a:t>Таным</a:t>
            </a:r>
            <a:r>
              <a:rPr lang="ru-RU" b="1" dirty="0">
                <a:solidFill>
                  <a:srgbClr val="073E87">
                    <a:lumMod val="25000"/>
                  </a:srgbClr>
                </a:solidFill>
                <a:latin typeface="Times New Roman" pitchFamily="18" charset="0"/>
                <a:cs typeface="Times New Roman" pitchFamily="18" charset="0"/>
              </a:rPr>
              <a:t>» </a:t>
            </a:r>
            <a:r>
              <a:rPr lang="ru-RU" b="1" dirty="0" err="1">
                <a:solidFill>
                  <a:srgbClr val="073E87">
                    <a:lumMod val="25000"/>
                  </a:srgbClr>
                </a:solidFill>
                <a:latin typeface="Times New Roman" pitchFamily="18" charset="0"/>
                <a:cs typeface="Times New Roman" pitchFamily="18" charset="0"/>
              </a:rPr>
              <a:t>орталығы</a:t>
            </a:r>
            <a:r>
              <a:rPr lang="ru-RU" b="1" dirty="0">
                <a:solidFill>
                  <a:srgbClr val="073E87">
                    <a:lumMod val="25000"/>
                  </a:srgbClr>
                </a:solidFill>
                <a:latin typeface="Times New Roman" pitchFamily="18" charset="0"/>
                <a:cs typeface="Times New Roman" pitchFamily="18" charset="0"/>
              </a:rPr>
              <a:t> </a:t>
            </a:r>
            <a:r>
              <a:rPr lang="kk-KZ" b="1" dirty="0">
                <a:solidFill>
                  <a:srgbClr val="073E87">
                    <a:lumMod val="25000"/>
                  </a:srgbClr>
                </a:solidFill>
                <a:latin typeface="Times New Roman" pitchFamily="18" charset="0"/>
                <a:cs typeface="Times New Roman" pitchFamily="18" charset="0"/>
              </a:rPr>
              <a:t>Математика негізі </a:t>
            </a:r>
            <a:endParaRPr lang="ru-RU" b="1" dirty="0">
              <a:solidFill>
                <a:schemeClr val="tx2">
                  <a:lumMod val="25000"/>
                </a:schemeClr>
              </a:solidFill>
              <a:latin typeface="Times New Roman" pitchFamily="18" charset="0"/>
              <a:cs typeface="Times New Roman" pitchFamily="18" charset="0"/>
            </a:endParaRPr>
          </a:p>
        </p:txBody>
      </p:sp>
      <p:sp>
        <p:nvSpPr>
          <p:cNvPr id="8" name="TextBox 7"/>
          <p:cNvSpPr txBox="1"/>
          <p:nvPr/>
        </p:nvSpPr>
        <p:spPr>
          <a:xfrm>
            <a:off x="163386" y="2551544"/>
            <a:ext cx="3312368" cy="2123658"/>
          </a:xfrm>
          <a:prstGeom prst="rect">
            <a:avLst/>
          </a:prstGeom>
          <a:noFill/>
        </p:spPr>
        <p:txBody>
          <a:bodyPr wrap="square" rtlCol="0">
            <a:spAutoFit/>
          </a:bodyPr>
          <a:lstStyle/>
          <a:p>
            <a:r>
              <a:rPr lang="ru-RU" sz="1200" dirty="0">
                <a:latin typeface="Times New Roman" pitchFamily="18" charset="0"/>
                <a:cs typeface="Times New Roman" pitchFamily="18" charset="0"/>
              </a:rPr>
              <a:t>Математика </a:t>
            </a:r>
            <a:r>
              <a:rPr lang="ru-RU" sz="1200" dirty="0" err="1">
                <a:latin typeface="Times New Roman" pitchFamily="18" charset="0"/>
                <a:cs typeface="Times New Roman" pitchFamily="18" charset="0"/>
              </a:rPr>
              <a:t>негіздері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танымдық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орталығы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ересек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топтарда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қабілеттерді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қалыптастыруға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алгоритмді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жалпылау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жіктеу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қолдану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қабілеттерін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дамытуға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арналған.Дидактикалық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ойындар</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құралдарыЖіктеу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қабілетін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Фигураны</a:t>
            </a:r>
            <a:r>
              <a:rPr lang="ru-RU" sz="1200" dirty="0">
                <a:latin typeface="Times New Roman" pitchFamily="18" charset="0"/>
                <a:cs typeface="Times New Roman" pitchFamily="18" charset="0"/>
              </a:rPr>
              <a:t> тап", "</a:t>
            </a:r>
            <a:r>
              <a:rPr lang="ru-RU" sz="1200" dirty="0" err="1">
                <a:latin typeface="Times New Roman" pitchFamily="18" charset="0"/>
                <a:cs typeface="Times New Roman" pitchFamily="18" charset="0"/>
              </a:rPr>
              <a:t>логикалық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тізбектер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Дьенеш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блоктарымен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ойындар</a:t>
            </a:r>
            <a:r>
              <a:rPr lang="ru-RU" sz="1200" dirty="0">
                <a:latin typeface="Times New Roman" pitchFamily="18" charset="0"/>
                <a:cs typeface="Times New Roman" pitchFamily="18" charset="0"/>
              </a:rPr>
              <a:t> , </a:t>
            </a:r>
            <a:r>
              <a:rPr lang="ru-RU" sz="1200" dirty="0" err="1">
                <a:latin typeface="Times New Roman" pitchFamily="18" charset="0"/>
                <a:cs typeface="Times New Roman" pitchFamily="18" charset="0"/>
              </a:rPr>
              <a:t>Кьюзенер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таяқшалары,Логикалық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ойлауды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Лабиринттер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Танграм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шаршыны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бүкте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т. б.</a:t>
            </a:r>
          </a:p>
          <a:p>
            <a:endParaRPr lang="ru-RU" sz="1200" dirty="0"/>
          </a:p>
        </p:txBody>
      </p:sp>
      <p:pic>
        <p:nvPicPr>
          <p:cNvPr id="1028" name="Picture 4" descr="C:\Users\Admin\Desktop\балауса\61c0f742-6512-426a-a2ef-f951a6574b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839" y="4364107"/>
            <a:ext cx="2492224" cy="2376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86" y="4675202"/>
            <a:ext cx="3066190" cy="2066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692696"/>
            <a:ext cx="2346110" cy="3168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4156" y="4365105"/>
            <a:ext cx="2678324" cy="2376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164" y="548680"/>
            <a:ext cx="2390292"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11678" y="216702"/>
            <a:ext cx="2845550" cy="1672067"/>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73E87">
                    <a:lumMod val="25000"/>
                  </a:srgbClr>
                </a:solidFill>
                <a:latin typeface="Times New Roman" pitchFamily="18" charset="0"/>
                <a:cs typeface="Times New Roman" pitchFamily="18" charset="0"/>
              </a:rPr>
              <a:t>«</a:t>
            </a:r>
            <a:r>
              <a:rPr lang="ru-RU" b="1" dirty="0" err="1">
                <a:solidFill>
                  <a:srgbClr val="073E87">
                    <a:lumMod val="25000"/>
                  </a:srgbClr>
                </a:solidFill>
                <a:latin typeface="Times New Roman" pitchFamily="18" charset="0"/>
                <a:cs typeface="Times New Roman" pitchFamily="18" charset="0"/>
              </a:rPr>
              <a:t>Таным</a:t>
            </a:r>
            <a:r>
              <a:rPr lang="ru-RU" b="1" dirty="0">
                <a:solidFill>
                  <a:srgbClr val="073E87">
                    <a:lumMod val="25000"/>
                  </a:srgbClr>
                </a:solidFill>
                <a:latin typeface="Times New Roman" pitchFamily="18" charset="0"/>
                <a:cs typeface="Times New Roman" pitchFamily="18" charset="0"/>
              </a:rPr>
              <a:t>» </a:t>
            </a:r>
            <a:r>
              <a:rPr lang="ru-RU" b="1" dirty="0" err="1">
                <a:solidFill>
                  <a:srgbClr val="073E87">
                    <a:lumMod val="25000"/>
                  </a:srgbClr>
                </a:solidFill>
                <a:latin typeface="Times New Roman" pitchFamily="18" charset="0"/>
                <a:cs typeface="Times New Roman" pitchFamily="18" charset="0"/>
              </a:rPr>
              <a:t>орталығы</a:t>
            </a:r>
            <a:r>
              <a:rPr lang="ru-RU" b="1" dirty="0">
                <a:solidFill>
                  <a:srgbClr val="073E87">
                    <a:lumMod val="25000"/>
                  </a:srgbClr>
                </a:solidFill>
                <a:latin typeface="Times New Roman" pitchFamily="18" charset="0"/>
                <a:cs typeface="Times New Roman" pitchFamily="18" charset="0"/>
              </a:rPr>
              <a:t> </a:t>
            </a:r>
            <a:r>
              <a:rPr lang="ru-RU" b="1" dirty="0" err="1">
                <a:solidFill>
                  <a:srgbClr val="073E87">
                    <a:lumMod val="25000"/>
                  </a:srgbClr>
                </a:solidFill>
                <a:latin typeface="Times New Roman" pitchFamily="18" charset="0"/>
                <a:cs typeface="Times New Roman" pitchFamily="18" charset="0"/>
              </a:rPr>
              <a:t>Құрастыру</a:t>
            </a:r>
            <a:r>
              <a:rPr lang="ru-RU" b="1" dirty="0">
                <a:solidFill>
                  <a:srgbClr val="073E87">
                    <a:lumMod val="25000"/>
                  </a:srgbClr>
                </a:solidFill>
                <a:latin typeface="Times New Roman" pitchFamily="18" charset="0"/>
                <a:cs typeface="Times New Roman" pitchFamily="18" charset="0"/>
              </a:rPr>
              <a:t> </a:t>
            </a:r>
            <a:endParaRPr lang="ru-RU" b="1" dirty="0">
              <a:solidFill>
                <a:schemeClr val="tx2">
                  <a:lumMod val="25000"/>
                </a:schemeClr>
              </a:solidFill>
              <a:latin typeface="Times New Roman" pitchFamily="18" charset="0"/>
              <a:cs typeface="Times New Roman" pitchFamily="18" charset="0"/>
            </a:endParaRPr>
          </a:p>
        </p:txBody>
      </p:sp>
      <p:sp>
        <p:nvSpPr>
          <p:cNvPr id="7" name="TextBox 6"/>
          <p:cNvSpPr txBox="1"/>
          <p:nvPr/>
        </p:nvSpPr>
        <p:spPr>
          <a:xfrm>
            <a:off x="3203848" y="404664"/>
            <a:ext cx="5688632" cy="2554545"/>
          </a:xfrm>
          <a:prstGeom prst="rect">
            <a:avLst/>
          </a:prstGeom>
          <a:noFill/>
        </p:spPr>
        <p:txBody>
          <a:bodyPr wrap="square" rtlCol="0">
            <a:spAutoFit/>
          </a:bodyPr>
          <a:lstStyle/>
          <a:p>
            <a:r>
              <a:rPr lang="ru-RU" sz="1600" dirty="0" err="1">
                <a:latin typeface="Times New Roman" pitchFamily="18" charset="0"/>
                <a:cs typeface="Times New Roman" pitchFamily="18" charset="0"/>
              </a:rPr>
              <a:t>Құрылыс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материалдарымен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жұмыс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жасай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отырып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балалар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геометриялық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денелер</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кеңістіктік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қатынастардың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қасиеттерімен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танысады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іс-әрекеттерін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жоспарлауға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ұйымдастыруға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жеткізуге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үйренеді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Құрастыратын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заттары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өз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қалауларымен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жасау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ұжымда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жұмыс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істей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білу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сияқты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құнды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қасиеттерді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тәрбиелейді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Құрастыру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орталығы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түрлі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үлкен</a:t>
            </a:r>
            <a:r>
              <a:rPr lang="ru-RU" sz="1600" dirty="0">
                <a:latin typeface="Times New Roman" pitchFamily="18" charset="0"/>
                <a:cs typeface="Times New Roman" pitchFamily="18" charset="0"/>
              </a:rPr>
              <a:t> еден, </a:t>
            </a:r>
            <a:r>
              <a:rPr lang="ru-RU" sz="1600" dirty="0" err="1">
                <a:latin typeface="Times New Roman" pitchFamily="18" charset="0"/>
                <a:cs typeface="Times New Roman" pitchFamily="18" charset="0"/>
              </a:rPr>
              <a:t>ұсақ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үстел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теміржол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т.б</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ойнауға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арналған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шағын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үстел</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үлкен</a:t>
            </a:r>
            <a:r>
              <a:rPr lang="ru-RU" sz="1600" dirty="0">
                <a:latin typeface="Times New Roman" pitchFamily="18" charset="0"/>
                <a:cs typeface="Times New Roman" pitchFamily="18" charset="0"/>
              </a:rPr>
              <a:t> (еден) </a:t>
            </a:r>
            <a:r>
              <a:rPr lang="ru-RU" sz="1600" dirty="0" err="1">
                <a:latin typeface="Times New Roman" pitchFamily="18" charset="0"/>
                <a:cs typeface="Times New Roman" pitchFamily="18" charset="0"/>
              </a:rPr>
              <a:t>құрылыс</a:t>
            </a:r>
            <a:r>
              <a:rPr lang="ru-RU" sz="1600" dirty="0">
                <a:latin typeface="Times New Roman" pitchFamily="18" charset="0"/>
                <a:cs typeface="Times New Roman" pitchFamily="18" charset="0"/>
              </a:rPr>
              <a:t> материалы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лего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т. б., </a:t>
            </a:r>
            <a:r>
              <a:rPr lang="ru-RU" sz="1600" dirty="0" err="1">
                <a:latin typeface="Times New Roman" pitchFamily="18" charset="0"/>
                <a:cs typeface="Times New Roman" pitchFamily="18" charset="0"/>
              </a:rPr>
              <a:t>құрылыс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схемалары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сәйкес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материалдар</a:t>
            </a:r>
            <a:r>
              <a:rPr lang="ru-RU" sz="1600" dirty="0">
                <a:latin typeface="Times New Roman" pitchFamily="18" charset="0"/>
                <a:cs typeface="Times New Roman" pitchFamily="18" charset="0"/>
              </a:rPr>
              <a:t>.</a:t>
            </a:r>
          </a:p>
        </p:txBody>
      </p:sp>
      <p:pic>
        <p:nvPicPr>
          <p:cNvPr id="8" name="Рисунок 7" descr="C:\Documents and Settings\User\Рабочий стол\конкурс лучший д-сад\Зоны\SUNP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88840"/>
            <a:ext cx="2160240" cy="188189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3075" name="Picture 3" descr="C:\Users\Администратор\Desktop\img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81128"/>
            <a:ext cx="3877096" cy="2135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Admin\Desktop\Фото Нурбобек\05eaa911-aa38-46db-be7b-4781e50b82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78" y="1988840"/>
            <a:ext cx="284555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Admin\Desktop\Фото Нурбобек\277c0b88-7e88-4afd-9966-3d004a51b7d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413588"/>
            <a:ext cx="3888432" cy="3183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414" y="3789040"/>
            <a:ext cx="4976666" cy="2462213"/>
          </a:xfrm>
          <a:prstGeom prst="rect">
            <a:avLst/>
          </a:prstGeom>
          <a:noFill/>
        </p:spPr>
        <p:txBody>
          <a:bodyPr wrap="square" rtlCol="0">
            <a:spAutoFit/>
          </a:bodyPr>
          <a:lstStyle/>
          <a:p>
            <a:r>
              <a:rPr lang="ru-RU" sz="1400" dirty="0" err="1">
                <a:latin typeface="Times New Roman" pitchFamily="18" charset="0"/>
                <a:ea typeface="Times New Roman"/>
                <a:cs typeface="Times New Roman" pitchFamily="18" charset="0"/>
              </a:rPr>
              <a:t>Жаратылыстану</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білім</a:t>
            </a:r>
            <a:r>
              <a:rPr lang="ru-RU" sz="1400" dirty="0">
                <a:latin typeface="Times New Roman" pitchFamily="18" charset="0"/>
                <a:ea typeface="Times New Roman"/>
                <a:cs typeface="Times New Roman" pitchFamily="18" charset="0"/>
              </a:rPr>
              <a:t> беру </a:t>
            </a:r>
            <a:r>
              <a:rPr lang="ru-RU" sz="1400" dirty="0" err="1">
                <a:latin typeface="Times New Roman" pitchFamily="18" charset="0"/>
                <a:ea typeface="Times New Roman"/>
                <a:cs typeface="Times New Roman" pitchFamily="18" charset="0"/>
              </a:rPr>
              <a:t>ойындарының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ойын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кітапханасы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мыналарды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қамтиды:әр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түрлі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белгілер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бойынша</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заттарды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жалпылау</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және</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жіктеу</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қабілеті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дамитын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ойындар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бір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сөзді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атаңыз</a:t>
            </a:r>
            <a:r>
              <a:rPr lang="ru-RU" sz="1400" dirty="0">
                <a:latin typeface="Times New Roman" pitchFamily="18" charset="0"/>
                <a:ea typeface="Times New Roman"/>
                <a:cs typeface="Times New Roman" pitchFamily="18" charset="0"/>
              </a:rPr>
              <a:t>"; « Не </a:t>
            </a:r>
            <a:r>
              <a:rPr lang="ru-RU" sz="1400" dirty="0" err="1">
                <a:latin typeface="Times New Roman" pitchFamily="18" charset="0"/>
                <a:ea typeface="Times New Roman"/>
                <a:cs typeface="Times New Roman" pitchFamily="18" charset="0"/>
              </a:rPr>
              <a:t>артық</a:t>
            </a:r>
            <a:r>
              <a:rPr lang="ru-RU" sz="1400" dirty="0">
                <a:latin typeface="Times New Roman" pitchFamily="18" charset="0"/>
                <a:ea typeface="Times New Roman"/>
                <a:cs typeface="Times New Roman" pitchFamily="18" charset="0"/>
              </a:rPr>
              <a:t>?"; "  - </a:t>
            </a:r>
            <a:r>
              <a:rPr lang="ru-RU" sz="1400" dirty="0" err="1">
                <a:latin typeface="Times New Roman" pitchFamily="18" charset="0"/>
                <a:ea typeface="Times New Roman"/>
                <a:cs typeface="Times New Roman" pitchFamily="18" charset="0"/>
              </a:rPr>
              <a:t>көкөніс</a:t>
            </a:r>
            <a:r>
              <a:rPr lang="ru-RU" sz="1400" dirty="0">
                <a:latin typeface="Times New Roman" pitchFamily="18" charset="0"/>
                <a:ea typeface="Times New Roman"/>
                <a:cs typeface="Times New Roman" pitchFamily="18" charset="0"/>
              </a:rPr>
              <a:t> пен </a:t>
            </a:r>
            <a:r>
              <a:rPr lang="ru-RU" sz="1400" dirty="0" err="1">
                <a:latin typeface="Times New Roman" pitchFamily="18" charset="0"/>
                <a:ea typeface="Times New Roman"/>
                <a:cs typeface="Times New Roman" pitchFamily="18" charset="0"/>
              </a:rPr>
              <a:t>тамырлар</a:t>
            </a:r>
            <a:r>
              <a:rPr lang="ru-RU" sz="1400" dirty="0">
                <a:latin typeface="Times New Roman" pitchFamily="18" charset="0"/>
                <a:ea typeface="Times New Roman"/>
                <a:cs typeface="Times New Roman" pitchFamily="18" charset="0"/>
              </a:rPr>
              <a:t>»;</a:t>
            </a:r>
            <a:r>
              <a:rPr lang="ru-RU" sz="1400" dirty="0" err="1">
                <a:latin typeface="Times New Roman" pitchFamily="18" charset="0"/>
                <a:ea typeface="Times New Roman"/>
                <a:cs typeface="Times New Roman" pitchFamily="18" charset="0"/>
              </a:rPr>
              <a:t>Мектеп</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жасына</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дейінгі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балалардың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жануарлар</a:t>
            </a:r>
            <a:r>
              <a:rPr lang="ru-RU" sz="1400" dirty="0">
                <a:latin typeface="Times New Roman" pitchFamily="18" charset="0"/>
                <a:ea typeface="Times New Roman"/>
                <a:cs typeface="Times New Roman" pitchFamily="18" charset="0"/>
              </a:rPr>
              <a:t> мен </a:t>
            </a:r>
            <a:r>
              <a:rPr lang="ru-RU" sz="1400" dirty="0" err="1">
                <a:latin typeface="Times New Roman" pitchFamily="18" charset="0"/>
                <a:ea typeface="Times New Roman"/>
                <a:cs typeface="Times New Roman" pitchFamily="18" charset="0"/>
              </a:rPr>
              <a:t>өсімдіктер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әлемінің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өкілдері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жансыз</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табиғат</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құбылыстары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туралы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білімдерін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нақтылауға</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жүйелеуге</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және</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жіктеуге</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бағытталған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ойындар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Жыл</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мезгілдері</a:t>
            </a:r>
            <a:r>
              <a:rPr lang="ru-RU" sz="1400" dirty="0">
                <a:latin typeface="Times New Roman" pitchFamily="18" charset="0"/>
                <a:ea typeface="Times New Roman"/>
                <a:cs typeface="Times New Roman" pitchFamily="18" charset="0"/>
              </a:rPr>
              <a:t>", " </a:t>
            </a:r>
            <a:r>
              <a:rPr lang="ru-RU" sz="1400" dirty="0" err="1">
                <a:latin typeface="Times New Roman" pitchFamily="18" charset="0"/>
                <a:ea typeface="Times New Roman"/>
                <a:cs typeface="Times New Roman" pitchFamily="18" charset="0"/>
              </a:rPr>
              <a:t>зоологиялық</a:t>
            </a:r>
            <a:r>
              <a:rPr lang="ru-RU" sz="1400" dirty="0">
                <a:latin typeface="Times New Roman" pitchFamily="18" charset="0"/>
                <a:ea typeface="Times New Roman"/>
                <a:cs typeface="Times New Roman" pitchFamily="18" charset="0"/>
              </a:rPr>
              <a:t> лото»);</a:t>
            </a:r>
            <a:r>
              <a:rPr lang="ru-RU" sz="1400" dirty="0" err="1">
                <a:latin typeface="Times New Roman" pitchFamily="18" charset="0"/>
                <a:ea typeface="Times New Roman"/>
                <a:cs typeface="Times New Roman" pitchFamily="18" charset="0"/>
              </a:rPr>
              <a:t>Балалардың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табиғат</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объектілерінің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қасиеттері</a:t>
            </a:r>
            <a:r>
              <a:rPr lang="ru-RU" sz="1400" dirty="0">
                <a:latin typeface="Times New Roman" pitchFamily="18" charset="0"/>
                <a:ea typeface="Times New Roman"/>
                <a:cs typeface="Times New Roman" pitchFamily="18" charset="0"/>
              </a:rPr>
              <a:t> мен </a:t>
            </a:r>
            <a:r>
              <a:rPr lang="ru-RU" sz="1400" dirty="0" err="1">
                <a:latin typeface="Times New Roman" pitchFamily="18" charset="0"/>
                <a:ea typeface="Times New Roman"/>
                <a:cs typeface="Times New Roman" pitchFamily="18" charset="0"/>
              </a:rPr>
              <a:t>қасиеттері</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туралы</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идеяларын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нақтылайтын</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ойындар</a:t>
            </a:r>
            <a:r>
              <a:rPr lang="ru-RU" sz="1400" dirty="0">
                <a:latin typeface="Times New Roman" pitchFamily="18" charset="0"/>
                <a:ea typeface="Times New Roman"/>
                <a:cs typeface="Times New Roman" pitchFamily="18" charset="0"/>
              </a:rPr>
              <a:t>; Экология </a:t>
            </a:r>
            <a:r>
              <a:rPr lang="ru-RU" sz="1400" dirty="0" err="1">
                <a:latin typeface="Times New Roman" pitchFamily="18" charset="0"/>
                <a:ea typeface="Times New Roman"/>
                <a:cs typeface="Times New Roman" pitchFamily="18" charset="0"/>
              </a:rPr>
              <a:t>ойындары;Гербарий;Коллаждар</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балалардың</a:t>
            </a: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суреттері</a:t>
            </a:r>
            <a:r>
              <a:rPr lang="ru-RU" sz="1400" dirty="0">
                <a:latin typeface="Times New Roman" pitchFamily="18" charset="0"/>
                <a:ea typeface="Times New Roman"/>
                <a:cs typeface="Times New Roman" pitchFamily="18" charset="0"/>
              </a:rPr>
              <a:t>.</a:t>
            </a:r>
            <a:endParaRPr lang="ru-RU" sz="1400" dirty="0">
              <a:latin typeface="Times New Roman" pitchFamily="18" charset="0"/>
              <a:cs typeface="Times New Roman" pitchFamily="18" charset="0"/>
            </a:endParaRPr>
          </a:p>
        </p:txBody>
      </p:sp>
      <p:pic>
        <p:nvPicPr>
          <p:cNvPr id="6" name="Рисунок 5" descr="F:\ \DCIM\100MEDIA\SUNP0011.JPG"/>
          <p:cNvPicPr/>
          <p:nvPr/>
        </p:nvPicPr>
        <p:blipFill>
          <a:blip r:embed="rId2" cstate="print">
            <a:lum bright="10000" contrast="30000"/>
            <a:extLst>
              <a:ext uri="{28A0092B-C50C-407E-A947-70E740481C1C}">
                <a14:useLocalDpi xmlns:a14="http://schemas.microsoft.com/office/drawing/2010/main" val="0"/>
              </a:ext>
            </a:extLst>
          </a:blip>
          <a:srcRect/>
          <a:stretch>
            <a:fillRect/>
          </a:stretch>
        </p:blipFill>
        <p:spPr bwMode="auto">
          <a:xfrm>
            <a:off x="6661101" y="475443"/>
            <a:ext cx="2160240" cy="2695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4" descr="PICT01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609182"/>
            <a:ext cx="1536704" cy="26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334" y="3609182"/>
            <a:ext cx="1672946" cy="26330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89" y="488996"/>
            <a:ext cx="2047631" cy="29589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76" y="462936"/>
            <a:ext cx="1842594" cy="29712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3265" y="516707"/>
            <a:ext cx="1706645"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1749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683568" y="214289"/>
            <a:ext cx="2664296" cy="1431835"/>
          </a:xfrm>
          <a:prstGeom prst="flowChartPunchedTap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a:t>
            </a:r>
            <a:r>
              <a:rPr lang="ru-RU" b="1" dirty="0" err="1">
                <a:solidFill>
                  <a:schemeClr val="tx1"/>
                </a:solidFill>
                <a:latin typeface="Times New Roman" pitchFamily="18" charset="0"/>
                <a:cs typeface="Times New Roman" pitchFamily="18" charset="0"/>
              </a:rPr>
              <a:t>Шығармашылық</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орталығы</a:t>
            </a:r>
            <a:endParaRPr lang="ru-RU" b="1" dirty="0">
              <a:solidFill>
                <a:schemeClr val="tx1"/>
              </a:solidFill>
              <a:latin typeface="Times New Roman" pitchFamily="18" charset="0"/>
              <a:cs typeface="Times New Roman" pitchFamily="18" charset="0"/>
            </a:endParaRPr>
          </a:p>
        </p:txBody>
      </p:sp>
      <p:sp>
        <p:nvSpPr>
          <p:cNvPr id="5" name="TextBox 4"/>
          <p:cNvSpPr txBox="1"/>
          <p:nvPr/>
        </p:nvSpPr>
        <p:spPr>
          <a:xfrm>
            <a:off x="3594060" y="1925063"/>
            <a:ext cx="5442436" cy="1938992"/>
          </a:xfrm>
          <a:prstGeom prst="rect">
            <a:avLst/>
          </a:prstGeom>
          <a:noFill/>
        </p:spPr>
        <p:txBody>
          <a:bodyPr wrap="square" rtlCol="0">
            <a:spAutoFit/>
          </a:bodyPr>
          <a:lstStyle/>
          <a:p>
            <a:r>
              <a:rPr lang="ru-RU" sz="1200" dirty="0" err="1">
                <a:latin typeface="Times New Roman" pitchFamily="18" charset="0"/>
                <a:cs typeface="Times New Roman" pitchFamily="18" charset="0"/>
              </a:rPr>
              <a:t>Орталық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балаға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айналасындағы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шындықты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көрсетуге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белгілі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бейнелерді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жасауға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мүмкіндік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береді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Бұл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қиялдың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бейнелі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ойлаудың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дамуына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әсер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етеді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түрлі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материалдары</a:t>
            </a:r>
            <a:r>
              <a:rPr lang="ru-RU" sz="1200" dirty="0">
                <a:latin typeface="Times New Roman" pitchFamily="18" charset="0"/>
                <a:cs typeface="Times New Roman" pitchFamily="18" charset="0"/>
              </a:rPr>
              <a:t> / </a:t>
            </a:r>
            <a:r>
              <a:rPr lang="ru-RU" sz="1200" dirty="0" err="1">
                <a:latin typeface="Times New Roman" pitchFamily="18" charset="0"/>
                <a:cs typeface="Times New Roman" pitchFamily="18" charset="0"/>
              </a:rPr>
              <a:t>трафареттер,альбомдар</a:t>
            </a:r>
            <a:r>
              <a:rPr lang="ru-RU" sz="1200" dirty="0">
                <a:latin typeface="Times New Roman" pitchFamily="18" charset="0"/>
                <a:cs typeface="Times New Roman" pitchFamily="18" charset="0"/>
              </a:rPr>
              <a:t>,/ бар </a:t>
            </a:r>
            <a:r>
              <a:rPr lang="ru-RU" sz="1200" dirty="0" err="1">
                <a:latin typeface="Times New Roman" pitchFamily="18" charset="0"/>
                <a:cs typeface="Times New Roman" pitchFamily="18" charset="0"/>
              </a:rPr>
              <a:t>баланың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шығармашылық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жұмысы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олардың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құрылымының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алуан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түрлілігін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сезінуге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оларды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пайдалану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өңдеу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әдістері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туралы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түсінік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мүмкіндік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береді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Материалдармен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құралдармен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қылқалам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қайшы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қарындаштар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балауыз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қарындаштар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ермексаз</a:t>
            </a:r>
            <a:r>
              <a:rPr lang="ru-RU" sz="1200" dirty="0">
                <a:latin typeface="Times New Roman" pitchFamily="18" charset="0"/>
                <a:cs typeface="Times New Roman" pitchFamily="18" charset="0"/>
              </a:rPr>
              <a:t>, саз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т. б.) </a:t>
            </a:r>
            <a:r>
              <a:rPr lang="ru-RU" sz="1200" dirty="0" err="1">
                <a:latin typeface="Times New Roman" pitchFamily="18" charset="0"/>
                <a:cs typeface="Times New Roman" pitchFamily="18" charset="0"/>
              </a:rPr>
              <a:t>іс-әрекеттер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жалпы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дамытушы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әсерге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ие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баланың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қолының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дамуына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екі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қолының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қозғалысын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көздің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қимылын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үйлестіруге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т. б. </a:t>
            </a:r>
            <a:r>
              <a:rPr lang="ru-RU" sz="1200" dirty="0" err="1">
                <a:latin typeface="Times New Roman" pitchFamily="18" charset="0"/>
                <a:cs typeface="Times New Roman" pitchFamily="18" charset="0"/>
              </a:rPr>
              <a:t>оң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әсер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етеді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Шығармашылық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бұрышында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жапсыруға,мүсіндеуге,сурет</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салуға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арналған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керекті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заттар</a:t>
            </a:r>
            <a:r>
              <a:rPr lang="ru-RU" sz="1200" dirty="0">
                <a:latin typeface="Times New Roman" pitchFamily="18" charset="0"/>
                <a:cs typeface="Times New Roman" pitchFamily="18" charset="0"/>
              </a:rPr>
              <a:t> бар</a:t>
            </a:r>
          </a:p>
        </p:txBody>
      </p:sp>
      <p:pic>
        <p:nvPicPr>
          <p:cNvPr id="2052" name="Picture 4" descr="C:\Users\Admin\Desktop\балауса\559e3c5b-7179-4b16-b534-ebbb57035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50468"/>
            <a:ext cx="2396426" cy="2417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7743" y="4203603"/>
            <a:ext cx="2828474" cy="2447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4067673"/>
            <a:ext cx="2880320" cy="2619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9" y="1848939"/>
            <a:ext cx="3024335" cy="2091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4362</TotalTime>
  <Words>958</Words>
  <Application>Microsoft Office PowerPoint</Application>
  <PresentationFormat>Экран (4:3)</PresentationFormat>
  <Paragraphs>63</Paragraphs>
  <Slides>15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Microsoft JhengHei</vt:lpstr>
      <vt:lpstr>Calibri</vt:lpstr>
      <vt:lpstr>Candara</vt:lpstr>
      <vt:lpstr>Symbol</vt:lpstr>
      <vt:lpstr>Times New Roman</vt:lpstr>
      <vt:lpstr>Волна</vt:lpstr>
      <vt:lpstr>г</vt:lpstr>
      <vt:lpstr>Дамытушы заттық-кеңістік орта</vt:lpstr>
      <vt:lpstr>Дамытушы заттық- кеңістік ортаға қойылатын жалпы талаптар:</vt:lpstr>
      <vt:lpstr>Жас топтары бойынша бойынша дамытушы заттық-кеңістік ортаға қойылатын талаптар: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dc:title>
  <dc:creator>DOU 50</dc:creator>
  <cp:lastModifiedBy>hp</cp:lastModifiedBy>
  <cp:revision>209</cp:revision>
  <cp:lastPrinted>2024-01-30T03:31:07Z</cp:lastPrinted>
  <dcterms:created xsi:type="dcterms:W3CDTF">2013-04-23T15:16:58Z</dcterms:created>
  <dcterms:modified xsi:type="dcterms:W3CDTF">2025-02-20T06:49:54Z</dcterms:modified>
</cp:coreProperties>
</file>